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18">
  <p:sldMasterIdLst>
    <p:sldMasterId id="2147483648" r:id="rId4"/>
  </p:sldMasterIdLst>
  <p:notesMasterIdLst>
    <p:notesMasterId r:id="rId48"/>
  </p:notesMasterIdLst>
  <p:sldIdLst>
    <p:sldId id="256" r:id="rId5"/>
    <p:sldId id="1275" r:id="rId6"/>
    <p:sldId id="1258" r:id="rId7"/>
    <p:sldId id="1269" r:id="rId8"/>
    <p:sldId id="2147473908" r:id="rId9"/>
    <p:sldId id="269" r:id="rId10"/>
    <p:sldId id="479" r:id="rId11"/>
    <p:sldId id="1250" r:id="rId12"/>
    <p:sldId id="2147473909" r:id="rId13"/>
    <p:sldId id="259" r:id="rId14"/>
    <p:sldId id="260" r:id="rId15"/>
    <p:sldId id="261" r:id="rId16"/>
    <p:sldId id="262" r:id="rId17"/>
    <p:sldId id="298" r:id="rId18"/>
    <p:sldId id="311" r:id="rId19"/>
    <p:sldId id="263" r:id="rId20"/>
    <p:sldId id="314" r:id="rId21"/>
    <p:sldId id="265" r:id="rId22"/>
    <p:sldId id="266" r:id="rId23"/>
    <p:sldId id="267" r:id="rId24"/>
    <p:sldId id="2147473865" r:id="rId25"/>
    <p:sldId id="268" r:id="rId26"/>
    <p:sldId id="289" r:id="rId27"/>
    <p:sldId id="290" r:id="rId28"/>
    <p:sldId id="291" r:id="rId29"/>
    <p:sldId id="292" r:id="rId30"/>
    <p:sldId id="293" r:id="rId31"/>
    <p:sldId id="283" r:id="rId32"/>
    <p:sldId id="288" r:id="rId33"/>
    <p:sldId id="294" r:id="rId34"/>
    <p:sldId id="295" r:id="rId35"/>
    <p:sldId id="312" r:id="rId36"/>
    <p:sldId id="299" r:id="rId37"/>
    <p:sldId id="296" r:id="rId38"/>
    <p:sldId id="297" r:id="rId39"/>
    <p:sldId id="303" r:id="rId40"/>
    <p:sldId id="285" r:id="rId41"/>
    <p:sldId id="301" r:id="rId42"/>
    <p:sldId id="302" r:id="rId43"/>
    <p:sldId id="300" r:id="rId44"/>
    <p:sldId id="315" r:id="rId45"/>
    <p:sldId id="286" r:id="rId46"/>
    <p:sldId id="305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0000"/>
    <a:srgbClr val="D08686"/>
    <a:srgbClr val="B40000"/>
    <a:srgbClr val="FFB3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25" d="100"/>
          <a:sy n="125" d="100"/>
        </p:scale>
        <p:origin x="-1459" y="-10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alphabetacorecom.sharepoint.com/sites/AdvisoryGroup/Shared%20Documents/Group%20Advisory/Tecno%20Pack%20Telecom/Research%20Project/R&amp;D/Analysis/250803%20Automobiles%20prices%20comparison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alphabetacorecom.sharepoint.com/sites/AdvisoryGroup/Shared%20Documents/Group%20Advisory/Tecno%20Pack%20Telecom/Research%20Project/R&amp;D/Analysis/Peer%20Analysi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alphabetacorecom.sharepoint.com/sites/AdvisoryGroup/Shared%20Documents/Group%20Advisory/Tecno%20Pack%20Telecom/Research%20Project/R&amp;D/Analysis/Peer%20Analysi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alphabetacorecom.sharepoint.com/sites/AdvisoryGroup/Shared%20Documents/Group%20Advisory/Tecno%20Pack%20Telecom/Research%20Project/R&amp;D/Analysis/Peer%20Analysi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alphabetacorecom.sharepoint.com/sites/AdvisoryGroup/Shared%20Documents/Group%20Advisory/Tecno%20Pack%20Telecom/Research%20Project/R&amp;D/Analysis/Peer%20Analysis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M%20BUSINESS\Downloads\Terrorism%20FDI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https://alphabetacorecom.sharepoint.com/sites/AdvisoryGroup/Shared%20Documents/Group%20Advisory/Tecno%20Pack%20Telecom/Research%20Project/R&amp;D/Analysis/Peer%20Analysis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Pakistan vs Region - Fairly competitive even at dismal volumes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2.4627005669631757E-2"/>
          <c:y val="0.30841098860501748"/>
          <c:w val="0.95204977902172916"/>
          <c:h val="0.5309408316171997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Sheet1!$A$20</c:f>
              <c:strCache>
                <c:ptCount val="1"/>
                <c:pt idx="0">
                  <c:v>Car Sales Volume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2.7735573843563066E-3"/>
                  <c:y val="1.83632621973811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6C0-45C6-B008-C3EF181BE0E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Sheet1!$B$19:$E$19</c:f>
              <c:strCache>
                <c:ptCount val="4"/>
                <c:pt idx="0">
                  <c:v>Pakistan</c:v>
                </c:pt>
                <c:pt idx="1">
                  <c:v>India</c:v>
                </c:pt>
                <c:pt idx="2">
                  <c:v>Indonesia</c:v>
                </c:pt>
                <c:pt idx="3">
                  <c:v>Thailand</c:v>
                </c:pt>
              </c:strCache>
            </c:strRef>
          </c:cat>
          <c:val>
            <c:numRef>
              <c:f>Sheet1!$B$20:$E$20</c:f>
              <c:numCache>
                <c:formatCode>#,##0</c:formatCode>
                <c:ptCount val="4"/>
                <c:pt idx="0">
                  <c:v>148209</c:v>
                </c:pt>
                <c:pt idx="1">
                  <c:v>6014691</c:v>
                </c:pt>
                <c:pt idx="2">
                  <c:v>1196664</c:v>
                </c:pt>
                <c:pt idx="3">
                  <c:v>1468997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6C0-45C6-B008-C3EF181BE0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70281120"/>
        <c:axId val="870279200"/>
      </c:barChart>
      <c:lineChart>
        <c:grouping val="stacked"/>
        <c:varyColors val="0"/>
        <c:ser>
          <c:idx val="1"/>
          <c:order val="1"/>
          <c:tx>
            <c:strRef>
              <c:f>Sheet1!$A$21</c:f>
              <c:strCache>
                <c:ptCount val="1"/>
                <c:pt idx="0">
                  <c:v>Average Car Prices (Net of VAT)</c:v>
                </c:pt>
              </c:strCache>
            </c:strRef>
          </c:tx>
          <c:spPr>
            <a:ln w="28575" cap="rnd">
              <a:solidFill>
                <a:srgbClr val="8E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6.6565377224551359E-2"/>
                  <c:y val="-5.96806021414889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6C0-45C6-B008-C3EF181BE0E8}"/>
                </c:ext>
              </c:extLst>
            </c:dLbl>
            <c:dLbl>
              <c:idx val="1"/>
              <c:layout>
                <c:manualLayout>
                  <c:x val="3.3282688612275624E-2"/>
                  <c:y val="-4.590815549345302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6C0-45C6-B008-C3EF181BE0E8}"/>
                </c:ext>
              </c:extLst>
            </c:dLbl>
            <c:dLbl>
              <c:idx val="2"/>
              <c:layout>
                <c:manualLayout>
                  <c:x val="-7.2112491993263972E-2"/>
                  <c:y val="-6.42714176908342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6C0-45C6-B008-C3EF181BE0E8}"/>
                </c:ext>
              </c:extLst>
            </c:dLbl>
            <c:dLbl>
              <c:idx val="3"/>
              <c:layout>
                <c:manualLayout>
                  <c:x val="-6.1018262455838843E-2"/>
                  <c:y val="-4.59081554934529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6C0-45C6-B008-C3EF181BE0E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Sheet1!$B$19:$E$19</c:f>
              <c:strCache>
                <c:ptCount val="4"/>
                <c:pt idx="0">
                  <c:v>Pakistan</c:v>
                </c:pt>
                <c:pt idx="1">
                  <c:v>India</c:v>
                </c:pt>
                <c:pt idx="2">
                  <c:v>Indonesia</c:v>
                </c:pt>
                <c:pt idx="3">
                  <c:v>Thailand</c:v>
                </c:pt>
              </c:strCache>
            </c:strRef>
          </c:cat>
          <c:val>
            <c:numRef>
              <c:f>Sheet1!$B$21:$E$21</c:f>
              <c:numCache>
                <c:formatCode>_("$"* #,##0_);_("$"* \(#,##0\);_("$"* "-"??_);_(@_)</c:formatCode>
                <c:ptCount val="4"/>
                <c:pt idx="0">
                  <c:v>13913.684210526317</c:v>
                </c:pt>
                <c:pt idx="1">
                  <c:v>11093.23275862069</c:v>
                </c:pt>
                <c:pt idx="2">
                  <c:v>18846.794425087108</c:v>
                </c:pt>
                <c:pt idx="3">
                  <c:v>24312.346153846156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46C0-45C6-B008-C3EF181BE0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70279680"/>
        <c:axId val="964496208"/>
      </c:lineChart>
      <c:catAx>
        <c:axId val="870279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64496208"/>
        <c:crosses val="autoZero"/>
        <c:auto val="1"/>
        <c:lblAlgn val="ctr"/>
        <c:lblOffset val="100"/>
        <c:noMultiLvlLbl val="0"/>
      </c:catAx>
      <c:valAx>
        <c:axId val="964496208"/>
        <c:scaling>
          <c:orientation val="minMax"/>
        </c:scaling>
        <c:delete val="0"/>
        <c:axPos val="l"/>
        <c:numFmt formatCode="_(&quot;$&quot;* #,##0_);_(&quot;$&quot;* \(#,##0\);_(&quot;$&quot;* &quot;-&quot;??_);_(@_)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70279680"/>
        <c:crosses val="autoZero"/>
        <c:crossBetween val="between"/>
      </c:valAx>
      <c:valAx>
        <c:axId val="870279200"/>
        <c:scaling>
          <c:orientation val="minMax"/>
        </c:scaling>
        <c:delete val="0"/>
        <c:axPos val="r"/>
        <c:numFmt formatCode="#,##0" sourceLinked="1"/>
        <c:majorTickMark val="out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70281120"/>
        <c:crosses val="max"/>
        <c:crossBetween val="between"/>
      </c:valAx>
      <c:catAx>
        <c:axId val="87028112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7027920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3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Automotive Policy Targets Largely Remains Unmet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Policies!$O$65</c:f>
              <c:strCache>
                <c:ptCount val="1"/>
                <c:pt idx="0">
                  <c:v>Met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Policies!$M$66:$N$74</c:f>
              <c:multiLvlStrCache>
                <c:ptCount val="9"/>
                <c:lvl>
                  <c:pt idx="0">
                    <c:v>Quantitative</c:v>
                  </c:pt>
                  <c:pt idx="1">
                    <c:v>Structural</c:v>
                  </c:pt>
                  <c:pt idx="2">
                    <c:v>Tariffs/Fiscal</c:v>
                  </c:pt>
                  <c:pt idx="3">
                    <c:v>Quantitative</c:v>
                  </c:pt>
                  <c:pt idx="4">
                    <c:v>Structural</c:v>
                  </c:pt>
                  <c:pt idx="5">
                    <c:v>Tariffs/Fiscal</c:v>
                  </c:pt>
                  <c:pt idx="6">
                    <c:v>Quantitative</c:v>
                  </c:pt>
                  <c:pt idx="7">
                    <c:v>Structural</c:v>
                  </c:pt>
                  <c:pt idx="8">
                    <c:v>Tariffs/Fiscal</c:v>
                  </c:pt>
                </c:lvl>
                <c:lvl>
                  <c:pt idx="0">
                    <c:v>AIDP (2007-12)</c:v>
                  </c:pt>
                  <c:pt idx="3">
                    <c:v>ADP (2016-21)</c:v>
                  </c:pt>
                  <c:pt idx="6">
                    <c:v>AIDEP (2021-26)</c:v>
                  </c:pt>
                </c:lvl>
              </c:multiLvlStrCache>
            </c:multiLvlStrRef>
          </c:cat>
          <c:val>
            <c:numRef>
              <c:f>Policies!$O$66:$O$74</c:f>
              <c:numCache>
                <c:formatCode>0%</c:formatCode>
                <c:ptCount val="9"/>
                <c:pt idx="0">
                  <c:v>0.25</c:v>
                </c:pt>
                <c:pt idx="1">
                  <c:v>0.33333333333333331</c:v>
                </c:pt>
                <c:pt idx="2">
                  <c:v>0.33333333333333331</c:v>
                </c:pt>
                <c:pt idx="3">
                  <c:v>0</c:v>
                </c:pt>
                <c:pt idx="4">
                  <c:v>0.25</c:v>
                </c:pt>
                <c:pt idx="5">
                  <c:v>0.33333333333333331</c:v>
                </c:pt>
                <c:pt idx="6">
                  <c:v>0.2</c:v>
                </c:pt>
                <c:pt idx="7">
                  <c:v>0</c:v>
                </c:pt>
                <c:pt idx="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FD0-48F2-8555-36A8F5B606F1}"/>
            </c:ext>
          </c:extLst>
        </c:ser>
        <c:ser>
          <c:idx val="1"/>
          <c:order val="1"/>
          <c:tx>
            <c:strRef>
              <c:f>Policies!$P$65</c:f>
              <c:strCache>
                <c:ptCount val="1"/>
                <c:pt idx="0">
                  <c:v>Partially Met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dLbl>
              <c:idx val="3"/>
              <c:layout>
                <c:manualLayout>
                  <c:x val="2.11685012701093E-3"/>
                  <c:y val="-6.7021486300019709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3439798115836705E-2"/>
                      <c:h val="7.87898260204168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DFD0-48F2-8555-36A8F5B606F1}"/>
                </c:ext>
              </c:extLst>
            </c:dLbl>
            <c:dLbl>
              <c:idx val="8"/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FD0-48F2-8555-36A8F5B606F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Policies!$M$66:$N$74</c:f>
              <c:multiLvlStrCache>
                <c:ptCount val="9"/>
                <c:lvl>
                  <c:pt idx="0">
                    <c:v>Quantitative</c:v>
                  </c:pt>
                  <c:pt idx="1">
                    <c:v>Structural</c:v>
                  </c:pt>
                  <c:pt idx="2">
                    <c:v>Tariffs/Fiscal</c:v>
                  </c:pt>
                  <c:pt idx="3">
                    <c:v>Quantitative</c:v>
                  </c:pt>
                  <c:pt idx="4">
                    <c:v>Structural</c:v>
                  </c:pt>
                  <c:pt idx="5">
                    <c:v>Tariffs/Fiscal</c:v>
                  </c:pt>
                  <c:pt idx="6">
                    <c:v>Quantitative</c:v>
                  </c:pt>
                  <c:pt idx="7">
                    <c:v>Structural</c:v>
                  </c:pt>
                  <c:pt idx="8">
                    <c:v>Tariffs/Fiscal</c:v>
                  </c:pt>
                </c:lvl>
                <c:lvl>
                  <c:pt idx="0">
                    <c:v>AIDP (2007-12)</c:v>
                  </c:pt>
                  <c:pt idx="3">
                    <c:v>ADP (2016-21)</c:v>
                  </c:pt>
                  <c:pt idx="6">
                    <c:v>AIDEP (2021-26)</c:v>
                  </c:pt>
                </c:lvl>
              </c:multiLvlStrCache>
            </c:multiLvlStrRef>
          </c:cat>
          <c:val>
            <c:numRef>
              <c:f>Policies!$P$66:$P$74</c:f>
              <c:numCache>
                <c:formatCode>0%</c:formatCode>
                <c:ptCount val="9"/>
                <c:pt idx="0">
                  <c:v>0</c:v>
                </c:pt>
                <c:pt idx="1">
                  <c:v>0</c:v>
                </c:pt>
                <c:pt idx="2">
                  <c:v>0.33333333333333331</c:v>
                </c:pt>
                <c:pt idx="3">
                  <c:v>0</c:v>
                </c:pt>
                <c:pt idx="4">
                  <c:v>0.25</c:v>
                </c:pt>
                <c:pt idx="5">
                  <c:v>0.33333333333333331</c:v>
                </c:pt>
                <c:pt idx="6">
                  <c:v>0</c:v>
                </c:pt>
                <c:pt idx="7">
                  <c:v>0.33333333333333331</c:v>
                </c:pt>
                <c:pt idx="8">
                  <c:v>0.33333333333333331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FD0-48F2-8555-36A8F5B606F1}"/>
            </c:ext>
          </c:extLst>
        </c:ser>
        <c:ser>
          <c:idx val="2"/>
          <c:order val="2"/>
          <c:tx>
            <c:strRef>
              <c:f>Policies!$Q$65</c:f>
              <c:strCache>
                <c:ptCount val="1"/>
                <c:pt idx="0">
                  <c:v>Unmet</c:v>
                </c:pt>
              </c:strCache>
            </c:strRef>
          </c:tx>
          <c:spPr>
            <a:solidFill>
              <a:srgbClr val="8E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Policies!$M$66:$N$74</c:f>
              <c:multiLvlStrCache>
                <c:ptCount val="9"/>
                <c:lvl>
                  <c:pt idx="0">
                    <c:v>Quantitative</c:v>
                  </c:pt>
                  <c:pt idx="1">
                    <c:v>Structural</c:v>
                  </c:pt>
                  <c:pt idx="2">
                    <c:v>Tariffs/Fiscal</c:v>
                  </c:pt>
                  <c:pt idx="3">
                    <c:v>Quantitative</c:v>
                  </c:pt>
                  <c:pt idx="4">
                    <c:v>Structural</c:v>
                  </c:pt>
                  <c:pt idx="5">
                    <c:v>Tariffs/Fiscal</c:v>
                  </c:pt>
                  <c:pt idx="6">
                    <c:v>Quantitative</c:v>
                  </c:pt>
                  <c:pt idx="7">
                    <c:v>Structural</c:v>
                  </c:pt>
                  <c:pt idx="8">
                    <c:v>Tariffs/Fiscal</c:v>
                  </c:pt>
                </c:lvl>
                <c:lvl>
                  <c:pt idx="0">
                    <c:v>AIDP (2007-12)</c:v>
                  </c:pt>
                  <c:pt idx="3">
                    <c:v>ADP (2016-21)</c:v>
                  </c:pt>
                  <c:pt idx="6">
                    <c:v>AIDEP (2021-26)</c:v>
                  </c:pt>
                </c:lvl>
              </c:multiLvlStrCache>
            </c:multiLvlStrRef>
          </c:cat>
          <c:val>
            <c:numRef>
              <c:f>Policies!$Q$66:$Q$74</c:f>
              <c:numCache>
                <c:formatCode>0%</c:formatCode>
                <c:ptCount val="9"/>
                <c:pt idx="0">
                  <c:v>0.75</c:v>
                </c:pt>
                <c:pt idx="1">
                  <c:v>0.66666666666666663</c:v>
                </c:pt>
                <c:pt idx="2">
                  <c:v>0.33333333333333331</c:v>
                </c:pt>
                <c:pt idx="3">
                  <c:v>1</c:v>
                </c:pt>
                <c:pt idx="4">
                  <c:v>0.5</c:v>
                </c:pt>
                <c:pt idx="5">
                  <c:v>0.33333333333333331</c:v>
                </c:pt>
                <c:pt idx="6">
                  <c:v>0.8</c:v>
                </c:pt>
                <c:pt idx="7">
                  <c:v>0.66666666666666663</c:v>
                </c:pt>
                <c:pt idx="8">
                  <c:v>0.66666666666666663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FD0-48F2-8555-36A8F5B606F1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922736143"/>
        <c:axId val="922737583"/>
      </c:barChart>
      <c:catAx>
        <c:axId val="922736143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22737583"/>
        <c:crosses val="autoZero"/>
        <c:auto val="1"/>
        <c:lblAlgn val="ctr"/>
        <c:lblOffset val="100"/>
        <c:noMultiLvlLbl val="0"/>
      </c:catAx>
      <c:valAx>
        <c:axId val="922737583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92273614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100"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Used Car Market Share Among APAC Producers (%)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'[Copy of TradeData (3).xlsx]Sheet5'!$P$5</c:f>
              <c:strCache>
                <c:ptCount val="1"/>
                <c:pt idx="0">
                  <c:v>Used Car</c:v>
                </c:pt>
              </c:strCache>
            </c:strRef>
          </c:tx>
          <c:spPr>
            <a:solidFill>
              <a:srgbClr val="8E0000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6CC5-49B2-90D4-6E93BA47873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('[Copy of TradeData (3).xlsx]Sheet5'!$O$6,'[Copy of TradeData (3).xlsx]Sheet5'!$O$8:$O$19)</c:f>
              <c:strCache>
                <c:ptCount val="13"/>
                <c:pt idx="0">
                  <c:v>Pakistan</c:v>
                </c:pt>
                <c:pt idx="1">
                  <c:v>China</c:v>
                </c:pt>
                <c:pt idx="2">
                  <c:v>Philippines</c:v>
                </c:pt>
                <c:pt idx="3">
                  <c:v>Kazakhstan</c:v>
                </c:pt>
                <c:pt idx="4">
                  <c:v>Vietnam</c:v>
                </c:pt>
                <c:pt idx="5">
                  <c:v>Thailand</c:v>
                </c:pt>
                <c:pt idx="6">
                  <c:v>India</c:v>
                </c:pt>
                <c:pt idx="7">
                  <c:v>Indonesia</c:v>
                </c:pt>
                <c:pt idx="8">
                  <c:v>Malaysia</c:v>
                </c:pt>
                <c:pt idx="9">
                  <c:v>Myanmar</c:v>
                </c:pt>
                <c:pt idx="10">
                  <c:v>South Korea</c:v>
                </c:pt>
                <c:pt idx="11">
                  <c:v>Taiwan</c:v>
                </c:pt>
                <c:pt idx="12">
                  <c:v>Uzbekistan</c:v>
                </c:pt>
              </c:strCache>
              <c:extLst/>
            </c:strRef>
          </c:cat>
          <c:val>
            <c:numRef>
              <c:f>('[Copy of TradeData (3).xlsx]Sheet5'!$P$6,'[Copy of TradeData (3).xlsx]Sheet5'!$P$8:$P$19)</c:f>
              <c:numCache>
                <c:formatCode>0.0%</c:formatCode>
                <c:ptCount val="13"/>
                <c:pt idx="0">
                  <c:v>0.2295571643644172</c:v>
                </c:pt>
                <c:pt idx="1">
                  <c:v>3.2606929790950579E-6</c:v>
                </c:pt>
                <c:pt idx="2">
                  <c:v>4.5802931308633175E-4</c:v>
                </c:pt>
                <c:pt idx="3">
                  <c:v>2.2121446742616967E-4</c:v>
                </c:pt>
                <c:pt idx="4">
                  <c:v>6.2616819503886936E-5</c:v>
                </c:pt>
                <c:pt idx="5">
                  <c:v>6.8073612081160087E-7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6CC5-49B2-90D4-6E93BA47873D}"/>
            </c:ext>
          </c:extLst>
        </c:ser>
        <c:ser>
          <c:idx val="1"/>
          <c:order val="1"/>
          <c:tx>
            <c:v>Local Production</c:v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('[Copy of TradeData (3).xlsx]Sheet5'!$O$6,'[Copy of TradeData (3).xlsx]Sheet5'!$O$8:$O$19)</c:f>
              <c:strCache>
                <c:ptCount val="13"/>
                <c:pt idx="0">
                  <c:v>Pakistan</c:v>
                </c:pt>
                <c:pt idx="1">
                  <c:v>China</c:v>
                </c:pt>
                <c:pt idx="2">
                  <c:v>Philippines</c:v>
                </c:pt>
                <c:pt idx="3">
                  <c:v>Kazakhstan</c:v>
                </c:pt>
                <c:pt idx="4">
                  <c:v>Vietnam</c:v>
                </c:pt>
                <c:pt idx="5">
                  <c:v>Thailand</c:v>
                </c:pt>
                <c:pt idx="6">
                  <c:v>India</c:v>
                </c:pt>
                <c:pt idx="7">
                  <c:v>Indonesia</c:v>
                </c:pt>
                <c:pt idx="8">
                  <c:v>Malaysia</c:v>
                </c:pt>
                <c:pt idx="9">
                  <c:v>Myanmar</c:v>
                </c:pt>
                <c:pt idx="10">
                  <c:v>South Korea</c:v>
                </c:pt>
                <c:pt idx="11">
                  <c:v>Taiwan</c:v>
                </c:pt>
                <c:pt idx="12">
                  <c:v>Uzbekistan</c:v>
                </c:pt>
              </c:strCache>
              <c:extLst/>
            </c:strRef>
          </c:cat>
          <c:val>
            <c:numRef>
              <c:f>('[Copy of TradeData (3).xlsx]Sheet5'!$Q$6,'[Copy of TradeData (3).xlsx]Sheet5'!$Q$8:$Q$19)</c:f>
              <c:numCache>
                <c:formatCode>0.00%</c:formatCode>
                <c:ptCount val="13"/>
                <c:pt idx="0">
                  <c:v>0.7704428356355828</c:v>
                </c:pt>
                <c:pt idx="1">
                  <c:v>0.99999673930702093</c:v>
                </c:pt>
                <c:pt idx="2">
                  <c:v>0.99954197068691364</c:v>
                </c:pt>
                <c:pt idx="3">
                  <c:v>0.99977878553257382</c:v>
                </c:pt>
                <c:pt idx="4">
                  <c:v>0.99993738318049608</c:v>
                </c:pt>
                <c:pt idx="5">
                  <c:v>0.99999931926387919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6CC5-49B2-90D4-6E93BA47873D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0"/>
        <c:overlap val="100"/>
        <c:axId val="844753359"/>
        <c:axId val="844753839"/>
      </c:barChart>
      <c:catAx>
        <c:axId val="8447533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4753839"/>
        <c:crosses val="autoZero"/>
        <c:auto val="1"/>
        <c:lblAlgn val="ctr"/>
        <c:lblOffset val="100"/>
        <c:noMultiLvlLbl val="0"/>
      </c:catAx>
      <c:valAx>
        <c:axId val="844753839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84475335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Net FDI Inflows (USD Mn)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Data!$A$166</c:f>
              <c:strCache>
                <c:ptCount val="1"/>
                <c:pt idx="0">
                  <c:v>Pakistan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Data!$E$3:$I$3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Data!$E$166:$I$166</c:f>
              <c:numCache>
                <c:formatCode>_(* #,##0_);_(* \(#,##0\);_(* "-"??_);_(@_)</c:formatCode>
                <c:ptCount val="5"/>
                <c:pt idx="0">
                  <c:v>2057000000</c:v>
                </c:pt>
                <c:pt idx="1">
                  <c:v>2147000000</c:v>
                </c:pt>
                <c:pt idx="2">
                  <c:v>1935000000</c:v>
                </c:pt>
                <c:pt idx="3">
                  <c:v>1627000000</c:v>
                </c:pt>
                <c:pt idx="4">
                  <c:v>2347400000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53F-476C-B03D-098090799594}"/>
            </c:ext>
          </c:extLst>
        </c:ser>
        <c:ser>
          <c:idx val="1"/>
          <c:order val="1"/>
          <c:tx>
            <c:strRef>
              <c:f>Data!$A$167</c:f>
              <c:strCache>
                <c:ptCount val="1"/>
                <c:pt idx="0">
                  <c:v>India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Data!$E$3:$I$3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Data!$E$167:$I$167</c:f>
              <c:numCache>
                <c:formatCode>_(* #,##0_);_(* \(#,##0\);_(* "-"??_);_(@_)</c:formatCode>
                <c:ptCount val="5"/>
                <c:pt idx="0">
                  <c:v>64362364994.375397</c:v>
                </c:pt>
                <c:pt idx="1">
                  <c:v>44727277562.880997</c:v>
                </c:pt>
                <c:pt idx="2">
                  <c:v>49940258404.265999</c:v>
                </c:pt>
                <c:pt idx="3">
                  <c:v>28078983530.3979</c:v>
                </c:pt>
                <c:pt idx="4">
                  <c:v>27609339738.679798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53F-476C-B03D-098090799594}"/>
            </c:ext>
          </c:extLst>
        </c:ser>
        <c:ser>
          <c:idx val="2"/>
          <c:order val="2"/>
          <c:tx>
            <c:strRef>
              <c:f>Data!$A$168</c:f>
              <c:strCache>
                <c:ptCount val="1"/>
                <c:pt idx="0">
                  <c:v>Thailand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7.5196662215556813E-3"/>
                  <c:y val="-6.898328416302092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53F-476C-B03D-09809079959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Data!$E$3:$I$3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Data!$E$168:$I$168</c:f>
              <c:numCache>
                <c:formatCode>_(* #,##0_);_(* \(#,##0\);_(* "-"??_);_(@_)</c:formatCode>
                <c:ptCount val="5"/>
                <c:pt idx="0">
                  <c:v>-4293910676.95961</c:v>
                </c:pt>
                <c:pt idx="1">
                  <c:v>15389597696.2421</c:v>
                </c:pt>
                <c:pt idx="2">
                  <c:v>11854822037.876301</c:v>
                </c:pt>
                <c:pt idx="3">
                  <c:v>6516045720.1497698</c:v>
                </c:pt>
                <c:pt idx="4">
                  <c:v>10230221359.0637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53F-476C-B03D-098090799594}"/>
            </c:ext>
          </c:extLst>
        </c:ser>
        <c:ser>
          <c:idx val="3"/>
          <c:order val="3"/>
          <c:tx>
            <c:strRef>
              <c:f>Data!$A$169</c:f>
              <c:strCache>
                <c:ptCount val="1"/>
                <c:pt idx="0">
                  <c:v>Vietnam</c:v>
                </c:pt>
              </c:strCache>
            </c:strRef>
          </c:tx>
          <c:spPr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6.5797079438612516E-2"/>
                  <c:y val="-1.313967317390874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53F-476C-B03D-09809079959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Data!$E$3:$I$3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Data!$E$169:$I$169</c:f>
              <c:numCache>
                <c:formatCode>_(* #,##0_);_(* \(#,##0\);_(* "-"??_);_(@_)</c:formatCode>
                <c:ptCount val="5"/>
                <c:pt idx="0">
                  <c:v>15800000000</c:v>
                </c:pt>
                <c:pt idx="1">
                  <c:v>15660000000</c:v>
                </c:pt>
                <c:pt idx="2">
                  <c:v>17900000000</c:v>
                </c:pt>
                <c:pt idx="3">
                  <c:v>18500000000</c:v>
                </c:pt>
                <c:pt idx="4">
                  <c:v>20170000000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53F-476C-B03D-09809079959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024784335"/>
        <c:axId val="1024782895"/>
      </c:barChart>
      <c:catAx>
        <c:axId val="10247843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24782895"/>
        <c:crosses val="autoZero"/>
        <c:auto val="1"/>
        <c:lblAlgn val="ctr"/>
        <c:lblOffset val="100"/>
        <c:noMultiLvlLbl val="0"/>
      </c:catAx>
      <c:valAx>
        <c:axId val="1024782895"/>
        <c:scaling>
          <c:orientation val="minMax"/>
        </c:scaling>
        <c:delete val="1"/>
        <c:axPos val="l"/>
        <c:numFmt formatCode="_(* #,##0_);_(* \(#,##0\);_(* &quot;-&quot;??_);_(@_)" sourceLinked="1"/>
        <c:majorTickMark val="none"/>
        <c:minorTickMark val="none"/>
        <c:tickLblPos val="nextTo"/>
        <c:crossAx val="1024784335"/>
        <c:crosses val="autoZero"/>
        <c:crossBetween val="between"/>
        <c:dispUnits>
          <c:builtInUnit val="million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Consumer Financing (% Total Credit) vs Auto Financing (% Total Consumer Financing)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Sheet12!$C$1</c:f>
              <c:strCache>
                <c:ptCount val="1"/>
                <c:pt idx="0">
                  <c:v>Consumer financing (% of total credit financing)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Sheet12!$B$2:$B$4</c:f>
              <c:strCache>
                <c:ptCount val="3"/>
                <c:pt idx="0">
                  <c:v>Pakistan</c:v>
                </c:pt>
                <c:pt idx="1">
                  <c:v>India</c:v>
                </c:pt>
                <c:pt idx="2">
                  <c:v>Thailand</c:v>
                </c:pt>
              </c:strCache>
            </c:strRef>
          </c:cat>
          <c:val>
            <c:numRef>
              <c:f>Sheet12!$C$2:$C$4</c:f>
              <c:numCache>
                <c:formatCode>0%</c:formatCode>
                <c:ptCount val="3"/>
                <c:pt idx="0">
                  <c:v>1.8260350310734159E-2</c:v>
                </c:pt>
                <c:pt idx="1">
                  <c:v>0.32457071523588377</c:v>
                </c:pt>
                <c:pt idx="2">
                  <c:v>0.30308382630023845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387-49C5-BA53-4504CB6B82C4}"/>
            </c:ext>
          </c:extLst>
        </c:ser>
        <c:ser>
          <c:idx val="1"/>
          <c:order val="1"/>
          <c:tx>
            <c:strRef>
              <c:f>Sheet12!$D$1</c:f>
              <c:strCache>
                <c:ptCount val="1"/>
                <c:pt idx="0">
                  <c:v>Auto financing (% of total consumer financing)</c:v>
                </c:pt>
              </c:strCache>
            </c:strRef>
          </c:tx>
          <c:spPr>
            <a:solidFill>
              <a:srgbClr val="8E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Sheet12!$B$2:$B$4</c:f>
              <c:strCache>
                <c:ptCount val="3"/>
                <c:pt idx="0">
                  <c:v>Pakistan</c:v>
                </c:pt>
                <c:pt idx="1">
                  <c:v>India</c:v>
                </c:pt>
                <c:pt idx="2">
                  <c:v>Thailand</c:v>
                </c:pt>
              </c:strCache>
            </c:strRef>
          </c:cat>
          <c:val>
            <c:numRef>
              <c:f>Sheet12!$D$2:$D$4</c:f>
              <c:numCache>
                <c:formatCode>0%</c:formatCode>
                <c:ptCount val="3"/>
                <c:pt idx="0">
                  <c:v>0.28728120394011514</c:v>
                </c:pt>
                <c:pt idx="1">
                  <c:v>4.3211779438754754E-2</c:v>
                </c:pt>
                <c:pt idx="2">
                  <c:v>0.20104402988605874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387-49C5-BA53-4504CB6B82C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91957231"/>
        <c:axId val="191944271"/>
      </c:barChart>
      <c:catAx>
        <c:axId val="19195723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1944271"/>
        <c:crosses val="autoZero"/>
        <c:auto val="1"/>
        <c:lblAlgn val="ctr"/>
        <c:lblOffset val="100"/>
        <c:noMultiLvlLbl val="0"/>
      </c:catAx>
      <c:valAx>
        <c:axId val="191944271"/>
        <c:scaling>
          <c:orientation val="minMax"/>
        </c:scaling>
        <c:delete val="0"/>
        <c:axPos val="b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195723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200"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3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Violent deaths per million (2000-2024)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Sheet3!$A$1</c:f>
              <c:strCache>
                <c:ptCount val="1"/>
                <c:pt idx="0">
                  <c:v>INDIA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Sheet3!$U$3:$U$28</c:f>
              <c:numCache>
                <c:formatCode>General</c:formatCode>
                <c:ptCount val="26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  <c:pt idx="24">
                  <c:v>2024</c:v>
                </c:pt>
                <c:pt idx="25">
                  <c:v>2025</c:v>
                </c:pt>
              </c:numCache>
            </c:numRef>
          </c:cat>
          <c:val>
            <c:numRef>
              <c:f>Sheet3!$I$3:$I$28</c:f>
              <c:numCache>
                <c:formatCode>_(* #,##0.00_);_(* \(#,##0.00\);_(* "-"??_);_(@_)</c:formatCode>
                <c:ptCount val="26"/>
                <c:pt idx="0">
                  <c:v>3.8953695496398786</c:v>
                </c:pt>
                <c:pt idx="1">
                  <c:v>5.1062318177756199</c:v>
                </c:pt>
                <c:pt idx="2">
                  <c:v>4.20098251059279</c:v>
                </c:pt>
                <c:pt idx="3">
                  <c:v>3.8932559964832327</c:v>
                </c:pt>
                <c:pt idx="4">
                  <c:v>2.6232590348586524</c:v>
                </c:pt>
                <c:pt idx="5">
                  <c:v>2.8051151117308524</c:v>
                </c:pt>
                <c:pt idx="6">
                  <c:v>2.3830252414211328</c:v>
                </c:pt>
                <c:pt idx="7">
                  <c:v>2.2701389398350873</c:v>
                </c:pt>
                <c:pt idx="8">
                  <c:v>2.1565802000585195</c:v>
                </c:pt>
                <c:pt idx="9">
                  <c:v>1.8465559299886289</c:v>
                </c:pt>
                <c:pt idx="10">
                  <c:v>1.5159050641140024</c:v>
                </c:pt>
                <c:pt idx="11">
                  <c:v>0.83965988513100731</c:v>
                </c:pt>
                <c:pt idx="12">
                  <c:v>0.65458410149794322</c:v>
                </c:pt>
                <c:pt idx="13">
                  <c:v>0.67369973641540248</c:v>
                </c:pt>
                <c:pt idx="14">
                  <c:v>0.7711785337279401</c:v>
                </c:pt>
                <c:pt idx="15">
                  <c:v>0.54893565675774147</c:v>
                </c:pt>
                <c:pt idx="16">
                  <c:v>0.67487916180716467</c:v>
                </c:pt>
                <c:pt idx="17">
                  <c:v>0.597209267569904</c:v>
                </c:pt>
                <c:pt idx="18">
                  <c:v>0.6830784625736116</c:v>
                </c:pt>
                <c:pt idx="19">
                  <c:v>0.44707447680234641</c:v>
                </c:pt>
                <c:pt idx="20">
                  <c:v>0.42135501505989487</c:v>
                </c:pt>
                <c:pt idx="21">
                  <c:v>0.41366029442758656</c:v>
                </c:pt>
                <c:pt idx="22">
                  <c:v>0.29114160377514603</c:v>
                </c:pt>
                <c:pt idx="23">
                  <c:v>0.31987325319963167</c:v>
                </c:pt>
                <c:pt idx="24">
                  <c:v>0.43144569448421582</c:v>
                </c:pt>
                <c:pt idx="25">
                  <c:v>0.3251550246058767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826-4346-B176-4CB4548B7B96}"/>
            </c:ext>
          </c:extLst>
        </c:ser>
        <c:ser>
          <c:idx val="1"/>
          <c:order val="1"/>
          <c:tx>
            <c:strRef>
              <c:f>Sheet3!$K$1</c:f>
              <c:strCache>
                <c:ptCount val="1"/>
                <c:pt idx="0">
                  <c:v>BANGLADESH</c:v>
                </c:pt>
              </c:strCache>
            </c:strRef>
          </c:tx>
          <c:spPr>
            <a:ln w="28575" cap="rnd">
              <a:solidFill>
                <a:schemeClr val="tx2">
                  <a:lumMod val="75000"/>
                  <a:lumOff val="2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Sheet3!$U$3:$U$28</c:f>
              <c:numCache>
                <c:formatCode>General</c:formatCode>
                <c:ptCount val="26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  <c:pt idx="24">
                  <c:v>2024</c:v>
                </c:pt>
                <c:pt idx="25">
                  <c:v>2025</c:v>
                </c:pt>
              </c:numCache>
            </c:numRef>
          </c:cat>
          <c:val>
            <c:numRef>
              <c:f>Sheet3!$S$3:$S$28</c:f>
              <c:numCache>
                <c:formatCode>_(* #,##0.00_);_(* \(#,##0.00\);_(* "-"??_);_(@_)</c:formatCode>
                <c:ptCount val="26"/>
                <c:pt idx="0">
                  <c:v>0.10330636742290006</c:v>
                </c:pt>
                <c:pt idx="1">
                  <c:v>0.68436855200429036</c:v>
                </c:pt>
                <c:pt idx="2">
                  <c:v>0.56364761219358239</c:v>
                </c:pt>
                <c:pt idx="3">
                  <c:v>1.2686235735823932</c:v>
                </c:pt>
                <c:pt idx="4">
                  <c:v>1.6346928528893196</c:v>
                </c:pt>
                <c:pt idx="5">
                  <c:v>1.3906841443290305</c:v>
                </c:pt>
                <c:pt idx="6">
                  <c:v>1.1631615711006997</c:v>
                </c:pt>
                <c:pt idx="7">
                  <c:v>0.43362024485331929</c:v>
                </c:pt>
                <c:pt idx="8">
                  <c:v>0.31662417332792475</c:v>
                </c:pt>
                <c:pt idx="9">
                  <c:v>0.5093207393028214</c:v>
                </c:pt>
                <c:pt idx="10">
                  <c:v>0.31620307840560991</c:v>
                </c:pt>
                <c:pt idx="11">
                  <c:v>0.13251789672600547</c:v>
                </c:pt>
                <c:pt idx="12">
                  <c:v>0.12038496704762489</c:v>
                </c:pt>
                <c:pt idx="13">
                  <c:v>1.8950701729798261</c:v>
                </c:pt>
                <c:pt idx="14">
                  <c:v>0.37337004083552799</c:v>
                </c:pt>
                <c:pt idx="15">
                  <c:v>0.32214881284273672</c:v>
                </c:pt>
                <c:pt idx="16">
                  <c:v>0.59962150527810698</c:v>
                </c:pt>
                <c:pt idx="17">
                  <c:v>0.37621940940387377</c:v>
                </c:pt>
                <c:pt idx="18">
                  <c:v>0.10135333494687843</c:v>
                </c:pt>
                <c:pt idx="19">
                  <c:v>2.1663693779632981E-2</c:v>
                </c:pt>
                <c:pt idx="20">
                  <c:v>1.2765862599165539E-2</c:v>
                </c:pt>
                <c:pt idx="21">
                  <c:v>4.175752390510718E-3</c:v>
                </c:pt>
                <c:pt idx="22">
                  <c:v>9.0274681111151819E-2</c:v>
                </c:pt>
                <c:pt idx="23">
                  <c:v>0.39595240482400124</c:v>
                </c:pt>
                <c:pt idx="24">
                  <c:v>0.25868673642739543</c:v>
                </c:pt>
                <c:pt idx="25">
                  <c:v>0.11368487771067057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826-4346-B176-4CB4548B7B96}"/>
            </c:ext>
          </c:extLst>
        </c:ser>
        <c:ser>
          <c:idx val="2"/>
          <c:order val="2"/>
          <c:tx>
            <c:strRef>
              <c:f>Sheet3!$U$1</c:f>
              <c:strCache>
                <c:ptCount val="1"/>
                <c:pt idx="0">
                  <c:v>PAKISTAN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numRef>
              <c:f>Sheet3!$U$3:$U$28</c:f>
              <c:numCache>
                <c:formatCode>General</c:formatCode>
                <c:ptCount val="26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  <c:pt idx="24">
                  <c:v>2024</c:v>
                </c:pt>
                <c:pt idx="25">
                  <c:v>2025</c:v>
                </c:pt>
              </c:numCache>
            </c:numRef>
          </c:cat>
          <c:val>
            <c:numRef>
              <c:f>Sheet3!$AC$3:$AC$28</c:f>
              <c:numCache>
                <c:formatCode>_(* #,##0.00_);_(* \(#,##0.00\);_(* "-"??_);_(@_)</c:formatCode>
                <c:ptCount val="26"/>
                <c:pt idx="0">
                  <c:v>1.2337943343926325</c:v>
                </c:pt>
                <c:pt idx="1">
                  <c:v>2.1563411670893218</c:v>
                </c:pt>
                <c:pt idx="2">
                  <c:v>1.8498037387023956</c:v>
                </c:pt>
                <c:pt idx="3">
                  <c:v>1.3974569730623712</c:v>
                </c:pt>
                <c:pt idx="4">
                  <c:v>6.4729287145947598</c:v>
                </c:pt>
                <c:pt idx="5">
                  <c:v>4.7403259793648216</c:v>
                </c:pt>
                <c:pt idx="6">
                  <c:v>10.013252669684453</c:v>
                </c:pt>
                <c:pt idx="7">
                  <c:v>24.28554317293176</c:v>
                </c:pt>
                <c:pt idx="8">
                  <c:v>44.710037843036311</c:v>
                </c:pt>
                <c:pt idx="9">
                  <c:v>75.009752858605964</c:v>
                </c:pt>
                <c:pt idx="10">
                  <c:v>48.238531139749092</c:v>
                </c:pt>
                <c:pt idx="11">
                  <c:v>39.390309369276117</c:v>
                </c:pt>
                <c:pt idx="12">
                  <c:v>39.904533240743817</c:v>
                </c:pt>
                <c:pt idx="13">
                  <c:v>33.820530187471206</c:v>
                </c:pt>
                <c:pt idx="14">
                  <c:v>34.881160235257028</c:v>
                </c:pt>
                <c:pt idx="15">
                  <c:v>23.120382107574851</c:v>
                </c:pt>
                <c:pt idx="16">
                  <c:v>11.174543938692311</c:v>
                </c:pt>
                <c:pt idx="17">
                  <c:v>7.8243427288521747</c:v>
                </c:pt>
                <c:pt idx="18">
                  <c:v>4.2073565592746851</c:v>
                </c:pt>
                <c:pt idx="19">
                  <c:v>2.2132874804847926</c:v>
                </c:pt>
                <c:pt idx="20">
                  <c:v>3.0427300807855659</c:v>
                </c:pt>
                <c:pt idx="21">
                  <c:v>3.9604231101329135</c:v>
                </c:pt>
                <c:pt idx="22">
                  <c:v>5.7325063638938252</c:v>
                </c:pt>
                <c:pt idx="23">
                  <c:v>8.8238558337088673</c:v>
                </c:pt>
                <c:pt idx="24">
                  <c:v>12.882977325660303</c:v>
                </c:pt>
                <c:pt idx="25">
                  <c:v>11.589032591664576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826-4346-B176-4CB4548B7B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12267600"/>
        <c:axId val="612276240"/>
      </c:lineChart>
      <c:catAx>
        <c:axId val="612267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2276240"/>
        <c:crosses val="autoZero"/>
        <c:auto val="1"/>
        <c:lblAlgn val="ctr"/>
        <c:lblOffset val="100"/>
        <c:noMultiLvlLbl val="0"/>
      </c:catAx>
      <c:valAx>
        <c:axId val="6122762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.00_);_(* \(#,##0.0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22676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100"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Energy Price (cents/kWh)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8E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Data!$A$23:$A$26</c:f>
              <c:strCache>
                <c:ptCount val="4"/>
                <c:pt idx="0">
                  <c:v>Pakistan</c:v>
                </c:pt>
                <c:pt idx="1">
                  <c:v>India</c:v>
                </c:pt>
                <c:pt idx="2">
                  <c:v>Thailand</c:v>
                </c:pt>
                <c:pt idx="3">
                  <c:v>Vietnam</c:v>
                </c:pt>
              </c:strCache>
            </c:strRef>
          </c:cat>
          <c:val>
            <c:numRef>
              <c:f>Data!$D$23:$D$26</c:f>
              <c:numCache>
                <c:formatCode>_(* #,##0_);_(* \(#,##0\);_(* "-"??_);_(@_)</c:formatCode>
                <c:ptCount val="4"/>
                <c:pt idx="0">
                  <c:v>21.7</c:v>
                </c:pt>
                <c:pt idx="1">
                  <c:v>18.2</c:v>
                </c:pt>
                <c:pt idx="2">
                  <c:v>13.7</c:v>
                </c:pt>
                <c:pt idx="3">
                  <c:v>12.5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870-4E76-8117-FFCB7B7DD36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818989823"/>
        <c:axId val="818992223"/>
      </c:barChart>
      <c:catAx>
        <c:axId val="8189898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18992223"/>
        <c:crosses val="autoZero"/>
        <c:auto val="1"/>
        <c:lblAlgn val="ctr"/>
        <c:lblOffset val="100"/>
        <c:noMultiLvlLbl val="0"/>
      </c:catAx>
      <c:valAx>
        <c:axId val="818992223"/>
        <c:scaling>
          <c:orientation val="minMax"/>
        </c:scaling>
        <c:delete val="1"/>
        <c:axPos val="l"/>
        <c:numFmt formatCode="_(* #,##0_);_(* \(#,##0\);_(* &quot;-&quot;??_);_(@_)" sourceLinked="1"/>
        <c:majorTickMark val="none"/>
        <c:minorTickMark val="none"/>
        <c:tickLblPos val="nextTo"/>
        <c:crossAx val="81898982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225ADBF-65C5-4C2F-A19E-6ECCE3974EEE}" type="doc">
      <dgm:prSet loTypeId="urn:microsoft.com/office/officeart/2005/8/layout/hList6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5878DFF0-25C6-4891-8676-17D22F2F2969}">
      <dgm:prSet phldrT="[Text]" custT="1"/>
      <dgm:spPr>
        <a:solidFill>
          <a:srgbClr val="8E0000"/>
        </a:solidFill>
      </dgm:spPr>
      <dgm:t>
        <a:bodyPr/>
        <a:lstStyle/>
        <a:p>
          <a:pPr>
            <a:spcAft>
              <a:spcPct val="35000"/>
            </a:spcAft>
            <a:buNone/>
          </a:pPr>
          <a:r>
            <a:rPr lang="en-US" sz="1800" b="1" dirty="0">
              <a:solidFill>
                <a:schemeClr val="bg1"/>
              </a:solidFill>
            </a:rPr>
            <a:t>Policy stability over decades</a:t>
          </a:r>
        </a:p>
      </dgm:t>
    </dgm:pt>
    <dgm:pt modelId="{A39CBB58-761B-46D6-B25E-247D120F43C5}" type="parTrans" cxnId="{90ED1B7C-216B-48C9-A6FD-F8E73EC5B87A}">
      <dgm:prSet/>
      <dgm:spPr/>
      <dgm:t>
        <a:bodyPr/>
        <a:lstStyle/>
        <a:p>
          <a:endParaRPr lang="en-US" sz="2000"/>
        </a:p>
      </dgm:t>
    </dgm:pt>
    <dgm:pt modelId="{70579203-EDD4-4295-8606-E30EA5929FFA}" type="sibTrans" cxnId="{90ED1B7C-216B-48C9-A6FD-F8E73EC5B87A}">
      <dgm:prSet/>
      <dgm:spPr/>
      <dgm:t>
        <a:bodyPr/>
        <a:lstStyle/>
        <a:p>
          <a:endParaRPr lang="en-US" sz="2000"/>
        </a:p>
      </dgm:t>
    </dgm:pt>
    <dgm:pt modelId="{15B12138-137D-4A93-93C4-B459FDF00ECD}">
      <dgm:prSet phldrT="[Text]" custT="1"/>
      <dgm:spPr>
        <a:solidFill>
          <a:schemeClr val="bg1">
            <a:lumMod val="85000"/>
          </a:schemeClr>
        </a:solidFill>
      </dgm:spPr>
      <dgm:t>
        <a:bodyPr/>
        <a:lstStyle/>
        <a:p>
          <a:pPr>
            <a:spcAft>
              <a:spcPct val="35000"/>
            </a:spcAft>
            <a:buNone/>
          </a:pPr>
          <a:r>
            <a:rPr lang="en-US" sz="1800" b="1">
              <a:solidFill>
                <a:schemeClr val="tx1"/>
              </a:solidFill>
            </a:rPr>
            <a:t>Protected home market until scale achieved</a:t>
          </a:r>
        </a:p>
      </dgm:t>
    </dgm:pt>
    <dgm:pt modelId="{63261B91-ABA0-4A5D-8ECB-C68DE568B6C5}" type="parTrans" cxnId="{B74A623C-4E00-4CB8-A10F-23AF95105B25}">
      <dgm:prSet/>
      <dgm:spPr/>
      <dgm:t>
        <a:bodyPr/>
        <a:lstStyle/>
        <a:p>
          <a:endParaRPr lang="en-US" sz="2000"/>
        </a:p>
      </dgm:t>
    </dgm:pt>
    <dgm:pt modelId="{17AAF5A2-A952-4DC5-9F10-570297122D16}" type="sibTrans" cxnId="{B74A623C-4E00-4CB8-A10F-23AF95105B25}">
      <dgm:prSet/>
      <dgm:spPr/>
      <dgm:t>
        <a:bodyPr/>
        <a:lstStyle/>
        <a:p>
          <a:endParaRPr lang="en-US" sz="2000"/>
        </a:p>
      </dgm:t>
    </dgm:pt>
    <dgm:pt modelId="{00C6EA66-2BD7-48DE-9761-C4D56B7F7FAF}">
      <dgm:prSet phldrT="[Text]" custT="1"/>
      <dgm:spPr>
        <a:solidFill>
          <a:schemeClr val="bg1">
            <a:lumMod val="85000"/>
          </a:schemeClr>
        </a:solidFill>
      </dgm:spPr>
      <dgm:t>
        <a:bodyPr/>
        <a:lstStyle/>
        <a:p>
          <a:pPr>
            <a:spcAft>
              <a:spcPct val="35000"/>
            </a:spcAft>
            <a:buNone/>
          </a:pPr>
          <a:r>
            <a:rPr lang="en-US" sz="1800" b="1">
              <a:solidFill>
                <a:schemeClr val="tx1"/>
              </a:solidFill>
            </a:rPr>
            <a:t>Attract foreign OEMs and gave them reasons to stay</a:t>
          </a:r>
        </a:p>
      </dgm:t>
    </dgm:pt>
    <dgm:pt modelId="{490C2D4B-E768-46CF-959E-96F33DF484B7}" type="parTrans" cxnId="{1E49CC6F-3DE4-4033-B99A-D69A7B09C550}">
      <dgm:prSet/>
      <dgm:spPr/>
      <dgm:t>
        <a:bodyPr/>
        <a:lstStyle/>
        <a:p>
          <a:endParaRPr lang="en-US" sz="2000"/>
        </a:p>
      </dgm:t>
    </dgm:pt>
    <dgm:pt modelId="{18A9729E-468C-4B11-BD4E-A5D4BC00527B}" type="sibTrans" cxnId="{1E49CC6F-3DE4-4033-B99A-D69A7B09C550}">
      <dgm:prSet/>
      <dgm:spPr/>
      <dgm:t>
        <a:bodyPr/>
        <a:lstStyle/>
        <a:p>
          <a:endParaRPr lang="en-US" sz="2000"/>
        </a:p>
      </dgm:t>
    </dgm:pt>
    <dgm:pt modelId="{849643C5-0394-48FF-8105-4E8750C3223F}">
      <dgm:prSet phldrT="[Text]" custT="1"/>
      <dgm:spPr>
        <a:solidFill>
          <a:srgbClr val="8E0000"/>
        </a:solidFill>
      </dgm:spPr>
      <dgm:t>
        <a:bodyPr/>
        <a:lstStyle/>
        <a:p>
          <a:pPr>
            <a:spcAft>
              <a:spcPct val="35000"/>
            </a:spcAft>
            <a:buNone/>
          </a:pPr>
          <a:r>
            <a:rPr lang="en-US" sz="1800" b="1">
              <a:solidFill>
                <a:schemeClr val="bg1"/>
              </a:solidFill>
            </a:rPr>
            <a:t>Push </a:t>
          </a:r>
          <a:r>
            <a:rPr lang="en-US" sz="1600" b="1">
              <a:solidFill>
                <a:schemeClr val="bg1"/>
              </a:solidFill>
            </a:rPr>
            <a:t>localization</a:t>
          </a:r>
          <a:r>
            <a:rPr lang="en-US" sz="1800" b="1">
              <a:solidFill>
                <a:schemeClr val="bg1"/>
              </a:solidFill>
            </a:rPr>
            <a:t> beyond assembly</a:t>
          </a:r>
        </a:p>
      </dgm:t>
    </dgm:pt>
    <dgm:pt modelId="{FACA49AA-A4C5-4E62-AEA8-39A144C7BC0F}" type="parTrans" cxnId="{95F23C40-BDE7-4798-AE5F-64E3757DCECC}">
      <dgm:prSet/>
      <dgm:spPr/>
      <dgm:t>
        <a:bodyPr/>
        <a:lstStyle/>
        <a:p>
          <a:endParaRPr lang="en-US" sz="2000"/>
        </a:p>
      </dgm:t>
    </dgm:pt>
    <dgm:pt modelId="{C46CFC48-4D00-43C7-8C25-62508429B060}" type="sibTrans" cxnId="{95F23C40-BDE7-4798-AE5F-64E3757DCECC}">
      <dgm:prSet/>
      <dgm:spPr/>
      <dgm:t>
        <a:bodyPr/>
        <a:lstStyle/>
        <a:p>
          <a:endParaRPr lang="en-US" sz="2000"/>
        </a:p>
      </dgm:t>
    </dgm:pt>
    <dgm:pt modelId="{499E23D8-4204-49B0-AF92-4A71D0C1D131}">
      <dgm:prSet phldrT="[Text]" custT="1"/>
      <dgm:spPr>
        <a:solidFill>
          <a:schemeClr val="bg1">
            <a:lumMod val="85000"/>
          </a:schemeClr>
        </a:solidFill>
      </dgm:spPr>
      <dgm:t>
        <a:bodyPr/>
        <a:lstStyle/>
        <a:p>
          <a:pPr>
            <a:spcAft>
              <a:spcPct val="35000"/>
            </a:spcAft>
            <a:buNone/>
          </a:pPr>
          <a:r>
            <a:rPr lang="en-US" sz="1800" b="1" dirty="0">
              <a:solidFill>
                <a:schemeClr val="tx1"/>
              </a:solidFill>
            </a:rPr>
            <a:t>Export incentives from day one</a:t>
          </a:r>
        </a:p>
      </dgm:t>
    </dgm:pt>
    <dgm:pt modelId="{FF07C523-ABAA-4568-B131-B2AB96C73375}" type="parTrans" cxnId="{2301A1E7-3169-446F-9A9C-4904CB575E30}">
      <dgm:prSet/>
      <dgm:spPr/>
      <dgm:t>
        <a:bodyPr/>
        <a:lstStyle/>
        <a:p>
          <a:endParaRPr lang="en-US" sz="2000"/>
        </a:p>
      </dgm:t>
    </dgm:pt>
    <dgm:pt modelId="{6D8EFAB7-7BE8-4999-AECB-188C1A1A5945}" type="sibTrans" cxnId="{2301A1E7-3169-446F-9A9C-4904CB575E30}">
      <dgm:prSet/>
      <dgm:spPr/>
      <dgm:t>
        <a:bodyPr/>
        <a:lstStyle/>
        <a:p>
          <a:endParaRPr lang="en-US" sz="2000"/>
        </a:p>
      </dgm:t>
    </dgm:pt>
    <dgm:pt modelId="{189AD123-80C0-4BC0-B8F0-864055BD0AD0}">
      <dgm:prSet phldrT="[Text]" custT="1"/>
      <dgm:spPr>
        <a:solidFill>
          <a:schemeClr val="bg1">
            <a:lumMod val="85000"/>
          </a:schemeClr>
        </a:solidFill>
      </dgm:spPr>
      <dgm:t>
        <a:bodyPr/>
        <a:lstStyle/>
        <a:p>
          <a:pPr>
            <a:spcAft>
              <a:spcPct val="35000"/>
            </a:spcAft>
            <a:buNone/>
          </a:pPr>
          <a:r>
            <a:rPr lang="en-US" sz="1800" b="1" dirty="0">
              <a:solidFill>
                <a:schemeClr val="tx1"/>
              </a:solidFill>
            </a:rPr>
            <a:t>Opened export markets through FTAs</a:t>
          </a:r>
        </a:p>
      </dgm:t>
    </dgm:pt>
    <dgm:pt modelId="{D91788B4-80EF-4829-915D-033DCB9C3FF1}" type="parTrans" cxnId="{9087DC74-4C71-453F-9498-E29AD4A932F2}">
      <dgm:prSet/>
      <dgm:spPr/>
      <dgm:t>
        <a:bodyPr/>
        <a:lstStyle/>
        <a:p>
          <a:endParaRPr lang="en-US" sz="2000"/>
        </a:p>
      </dgm:t>
    </dgm:pt>
    <dgm:pt modelId="{5B491C1A-2BF3-4121-AF63-57FF7F960560}" type="sibTrans" cxnId="{9087DC74-4C71-453F-9498-E29AD4A932F2}">
      <dgm:prSet/>
      <dgm:spPr/>
      <dgm:t>
        <a:bodyPr/>
        <a:lstStyle/>
        <a:p>
          <a:endParaRPr lang="en-US" sz="2000"/>
        </a:p>
      </dgm:t>
    </dgm:pt>
    <dgm:pt modelId="{667A8C25-2684-412A-BD44-7304DFD85C55}" type="pres">
      <dgm:prSet presAssocID="{9225ADBF-65C5-4C2F-A19E-6ECCE3974EEE}" presName="Name0" presStyleCnt="0">
        <dgm:presLayoutVars>
          <dgm:dir/>
          <dgm:resizeHandles val="exact"/>
        </dgm:presLayoutVars>
      </dgm:prSet>
      <dgm:spPr/>
    </dgm:pt>
    <dgm:pt modelId="{7B7887F6-EB5F-416F-A27E-585F74288EAE}" type="pres">
      <dgm:prSet presAssocID="{5878DFF0-25C6-4891-8676-17D22F2F2969}" presName="node" presStyleLbl="node1" presStyleIdx="0" presStyleCnt="6">
        <dgm:presLayoutVars>
          <dgm:bulletEnabled val="1"/>
        </dgm:presLayoutVars>
      </dgm:prSet>
      <dgm:spPr/>
    </dgm:pt>
    <dgm:pt modelId="{CBD50C64-43FB-472A-B594-4166E1C2BC87}" type="pres">
      <dgm:prSet presAssocID="{70579203-EDD4-4295-8606-E30EA5929FFA}" presName="sibTrans" presStyleCnt="0"/>
      <dgm:spPr/>
    </dgm:pt>
    <dgm:pt modelId="{9407CBE9-98DF-4BAC-AE8F-04E711F2B9C1}" type="pres">
      <dgm:prSet presAssocID="{15B12138-137D-4A93-93C4-B459FDF00ECD}" presName="node" presStyleLbl="node1" presStyleIdx="1" presStyleCnt="6">
        <dgm:presLayoutVars>
          <dgm:bulletEnabled val="1"/>
        </dgm:presLayoutVars>
      </dgm:prSet>
      <dgm:spPr/>
    </dgm:pt>
    <dgm:pt modelId="{D0CD2BCB-4BD9-412C-8DDF-F71734BC0524}" type="pres">
      <dgm:prSet presAssocID="{17AAF5A2-A952-4DC5-9F10-570297122D16}" presName="sibTrans" presStyleCnt="0"/>
      <dgm:spPr/>
    </dgm:pt>
    <dgm:pt modelId="{AD8F2FE1-4DD9-4977-BF24-41DBB2FC33B3}" type="pres">
      <dgm:prSet presAssocID="{00C6EA66-2BD7-48DE-9761-C4D56B7F7FAF}" presName="node" presStyleLbl="node1" presStyleIdx="2" presStyleCnt="6">
        <dgm:presLayoutVars>
          <dgm:bulletEnabled val="1"/>
        </dgm:presLayoutVars>
      </dgm:prSet>
      <dgm:spPr/>
    </dgm:pt>
    <dgm:pt modelId="{21FA4274-280B-4893-A0F3-D5999DCDE492}" type="pres">
      <dgm:prSet presAssocID="{18A9729E-468C-4B11-BD4E-A5D4BC00527B}" presName="sibTrans" presStyleCnt="0"/>
      <dgm:spPr/>
    </dgm:pt>
    <dgm:pt modelId="{2F7B0A55-19D0-4169-B2CD-662B0B2B8AA5}" type="pres">
      <dgm:prSet presAssocID="{849643C5-0394-48FF-8105-4E8750C3223F}" presName="node" presStyleLbl="node1" presStyleIdx="3" presStyleCnt="6">
        <dgm:presLayoutVars>
          <dgm:bulletEnabled val="1"/>
        </dgm:presLayoutVars>
      </dgm:prSet>
      <dgm:spPr/>
    </dgm:pt>
    <dgm:pt modelId="{F8B0AE24-BD8D-47FD-995B-FF17E2FE8198}" type="pres">
      <dgm:prSet presAssocID="{C46CFC48-4D00-43C7-8C25-62508429B060}" presName="sibTrans" presStyleCnt="0"/>
      <dgm:spPr/>
    </dgm:pt>
    <dgm:pt modelId="{6FF913EB-AFC6-4692-AD48-680DDE6DB5AB}" type="pres">
      <dgm:prSet presAssocID="{499E23D8-4204-49B0-AF92-4A71D0C1D131}" presName="node" presStyleLbl="node1" presStyleIdx="4" presStyleCnt="6">
        <dgm:presLayoutVars>
          <dgm:bulletEnabled val="1"/>
        </dgm:presLayoutVars>
      </dgm:prSet>
      <dgm:spPr/>
    </dgm:pt>
    <dgm:pt modelId="{7C92F0FC-968F-468B-A691-C5AC4AACCCE8}" type="pres">
      <dgm:prSet presAssocID="{6D8EFAB7-7BE8-4999-AECB-188C1A1A5945}" presName="sibTrans" presStyleCnt="0"/>
      <dgm:spPr/>
    </dgm:pt>
    <dgm:pt modelId="{70E44BD5-949E-420F-86AD-C40D52C29453}" type="pres">
      <dgm:prSet presAssocID="{189AD123-80C0-4BC0-B8F0-864055BD0AD0}" presName="node" presStyleLbl="node1" presStyleIdx="5" presStyleCnt="6">
        <dgm:presLayoutVars>
          <dgm:bulletEnabled val="1"/>
        </dgm:presLayoutVars>
      </dgm:prSet>
      <dgm:spPr/>
    </dgm:pt>
  </dgm:ptLst>
  <dgm:cxnLst>
    <dgm:cxn modelId="{6C3B8C03-1985-4901-98CD-288E4D9CDB2A}" type="presOf" srcId="{849643C5-0394-48FF-8105-4E8750C3223F}" destId="{2F7B0A55-19D0-4169-B2CD-662B0B2B8AA5}" srcOrd="0" destOrd="0" presId="urn:microsoft.com/office/officeart/2005/8/layout/hList6"/>
    <dgm:cxn modelId="{B74A623C-4E00-4CB8-A10F-23AF95105B25}" srcId="{9225ADBF-65C5-4C2F-A19E-6ECCE3974EEE}" destId="{15B12138-137D-4A93-93C4-B459FDF00ECD}" srcOrd="1" destOrd="0" parTransId="{63261B91-ABA0-4A5D-8ECB-C68DE568B6C5}" sibTransId="{17AAF5A2-A952-4DC5-9F10-570297122D16}"/>
    <dgm:cxn modelId="{95F23C40-BDE7-4798-AE5F-64E3757DCECC}" srcId="{9225ADBF-65C5-4C2F-A19E-6ECCE3974EEE}" destId="{849643C5-0394-48FF-8105-4E8750C3223F}" srcOrd="3" destOrd="0" parTransId="{FACA49AA-A4C5-4E62-AEA8-39A144C7BC0F}" sibTransId="{C46CFC48-4D00-43C7-8C25-62508429B060}"/>
    <dgm:cxn modelId="{1E49CC6F-3DE4-4033-B99A-D69A7B09C550}" srcId="{9225ADBF-65C5-4C2F-A19E-6ECCE3974EEE}" destId="{00C6EA66-2BD7-48DE-9761-C4D56B7F7FAF}" srcOrd="2" destOrd="0" parTransId="{490C2D4B-E768-46CF-959E-96F33DF484B7}" sibTransId="{18A9729E-468C-4B11-BD4E-A5D4BC00527B}"/>
    <dgm:cxn modelId="{9087DC74-4C71-453F-9498-E29AD4A932F2}" srcId="{9225ADBF-65C5-4C2F-A19E-6ECCE3974EEE}" destId="{189AD123-80C0-4BC0-B8F0-864055BD0AD0}" srcOrd="5" destOrd="0" parTransId="{D91788B4-80EF-4829-915D-033DCB9C3FF1}" sibTransId="{5B491C1A-2BF3-4121-AF63-57FF7F960560}"/>
    <dgm:cxn modelId="{90ED1B7C-216B-48C9-A6FD-F8E73EC5B87A}" srcId="{9225ADBF-65C5-4C2F-A19E-6ECCE3974EEE}" destId="{5878DFF0-25C6-4891-8676-17D22F2F2969}" srcOrd="0" destOrd="0" parTransId="{A39CBB58-761B-46D6-B25E-247D120F43C5}" sibTransId="{70579203-EDD4-4295-8606-E30EA5929FFA}"/>
    <dgm:cxn modelId="{2EFA268F-E9E8-4AB7-9690-E4B0BA036985}" type="presOf" srcId="{9225ADBF-65C5-4C2F-A19E-6ECCE3974EEE}" destId="{667A8C25-2684-412A-BD44-7304DFD85C55}" srcOrd="0" destOrd="0" presId="urn:microsoft.com/office/officeart/2005/8/layout/hList6"/>
    <dgm:cxn modelId="{268CC596-B0CE-428B-96F0-7F8A1692201B}" type="presOf" srcId="{189AD123-80C0-4BC0-B8F0-864055BD0AD0}" destId="{70E44BD5-949E-420F-86AD-C40D52C29453}" srcOrd="0" destOrd="0" presId="urn:microsoft.com/office/officeart/2005/8/layout/hList6"/>
    <dgm:cxn modelId="{A07A09B2-9B9C-462C-ABA2-17ADF5A52A51}" type="presOf" srcId="{00C6EA66-2BD7-48DE-9761-C4D56B7F7FAF}" destId="{AD8F2FE1-4DD9-4977-BF24-41DBB2FC33B3}" srcOrd="0" destOrd="0" presId="urn:microsoft.com/office/officeart/2005/8/layout/hList6"/>
    <dgm:cxn modelId="{ED3093B2-7006-4834-81C4-ABBA991BE18B}" type="presOf" srcId="{15B12138-137D-4A93-93C4-B459FDF00ECD}" destId="{9407CBE9-98DF-4BAC-AE8F-04E711F2B9C1}" srcOrd="0" destOrd="0" presId="urn:microsoft.com/office/officeart/2005/8/layout/hList6"/>
    <dgm:cxn modelId="{5EA33EC3-87A7-48F5-9295-5A73D8EAD3FF}" type="presOf" srcId="{5878DFF0-25C6-4891-8676-17D22F2F2969}" destId="{7B7887F6-EB5F-416F-A27E-585F74288EAE}" srcOrd="0" destOrd="0" presId="urn:microsoft.com/office/officeart/2005/8/layout/hList6"/>
    <dgm:cxn modelId="{D67109D4-39EB-450E-8899-7BBCAC858937}" type="presOf" srcId="{499E23D8-4204-49B0-AF92-4A71D0C1D131}" destId="{6FF913EB-AFC6-4692-AD48-680DDE6DB5AB}" srcOrd="0" destOrd="0" presId="urn:microsoft.com/office/officeart/2005/8/layout/hList6"/>
    <dgm:cxn modelId="{2301A1E7-3169-446F-9A9C-4904CB575E30}" srcId="{9225ADBF-65C5-4C2F-A19E-6ECCE3974EEE}" destId="{499E23D8-4204-49B0-AF92-4A71D0C1D131}" srcOrd="4" destOrd="0" parTransId="{FF07C523-ABAA-4568-B131-B2AB96C73375}" sibTransId="{6D8EFAB7-7BE8-4999-AECB-188C1A1A5945}"/>
    <dgm:cxn modelId="{F56813C2-F059-43A1-B474-DF6B677E40E8}" type="presParOf" srcId="{667A8C25-2684-412A-BD44-7304DFD85C55}" destId="{7B7887F6-EB5F-416F-A27E-585F74288EAE}" srcOrd="0" destOrd="0" presId="urn:microsoft.com/office/officeart/2005/8/layout/hList6"/>
    <dgm:cxn modelId="{2CF4BEC5-AA7F-49C3-BB81-40150C2B1D6D}" type="presParOf" srcId="{667A8C25-2684-412A-BD44-7304DFD85C55}" destId="{CBD50C64-43FB-472A-B594-4166E1C2BC87}" srcOrd="1" destOrd="0" presId="urn:microsoft.com/office/officeart/2005/8/layout/hList6"/>
    <dgm:cxn modelId="{2DDCD4EC-488F-4EF5-833A-6163A6C52A17}" type="presParOf" srcId="{667A8C25-2684-412A-BD44-7304DFD85C55}" destId="{9407CBE9-98DF-4BAC-AE8F-04E711F2B9C1}" srcOrd="2" destOrd="0" presId="urn:microsoft.com/office/officeart/2005/8/layout/hList6"/>
    <dgm:cxn modelId="{3128E9B9-557C-4DD6-AF5B-1738968FFC63}" type="presParOf" srcId="{667A8C25-2684-412A-BD44-7304DFD85C55}" destId="{D0CD2BCB-4BD9-412C-8DDF-F71734BC0524}" srcOrd="3" destOrd="0" presId="urn:microsoft.com/office/officeart/2005/8/layout/hList6"/>
    <dgm:cxn modelId="{B395A6E0-B270-4191-9B76-FF0EAD08079D}" type="presParOf" srcId="{667A8C25-2684-412A-BD44-7304DFD85C55}" destId="{AD8F2FE1-4DD9-4977-BF24-41DBB2FC33B3}" srcOrd="4" destOrd="0" presId="urn:microsoft.com/office/officeart/2005/8/layout/hList6"/>
    <dgm:cxn modelId="{A97E04AB-1C7E-48A7-9A56-92F9B2F17F0D}" type="presParOf" srcId="{667A8C25-2684-412A-BD44-7304DFD85C55}" destId="{21FA4274-280B-4893-A0F3-D5999DCDE492}" srcOrd="5" destOrd="0" presId="urn:microsoft.com/office/officeart/2005/8/layout/hList6"/>
    <dgm:cxn modelId="{B4372A55-5800-4144-AC37-6E6216475622}" type="presParOf" srcId="{667A8C25-2684-412A-BD44-7304DFD85C55}" destId="{2F7B0A55-19D0-4169-B2CD-662B0B2B8AA5}" srcOrd="6" destOrd="0" presId="urn:microsoft.com/office/officeart/2005/8/layout/hList6"/>
    <dgm:cxn modelId="{0EF89A42-3190-4299-9D98-76DD0FB904A8}" type="presParOf" srcId="{667A8C25-2684-412A-BD44-7304DFD85C55}" destId="{F8B0AE24-BD8D-47FD-995B-FF17E2FE8198}" srcOrd="7" destOrd="0" presId="urn:microsoft.com/office/officeart/2005/8/layout/hList6"/>
    <dgm:cxn modelId="{969E1DA7-C9FB-4DD2-AC51-9EBF1CA67D5C}" type="presParOf" srcId="{667A8C25-2684-412A-BD44-7304DFD85C55}" destId="{6FF913EB-AFC6-4692-AD48-680DDE6DB5AB}" srcOrd="8" destOrd="0" presId="urn:microsoft.com/office/officeart/2005/8/layout/hList6"/>
    <dgm:cxn modelId="{3741174F-C037-431A-A635-3BDB2F8DD00F}" type="presParOf" srcId="{667A8C25-2684-412A-BD44-7304DFD85C55}" destId="{7C92F0FC-968F-468B-A691-C5AC4AACCCE8}" srcOrd="9" destOrd="0" presId="urn:microsoft.com/office/officeart/2005/8/layout/hList6"/>
    <dgm:cxn modelId="{463AA3DF-AC90-4AAF-9295-EC193CC63EA4}" type="presParOf" srcId="{667A8C25-2684-412A-BD44-7304DFD85C55}" destId="{70E44BD5-949E-420F-86AD-C40D52C29453}" srcOrd="10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B4C84EA-ED76-412B-83B8-89EC7514FCAD}" type="doc">
      <dgm:prSet loTypeId="urn:microsoft.com/office/officeart/2009/3/layout/StepUpProcess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0599FCE7-01DD-4CB3-8037-B619C0B09961}">
      <dgm:prSet phldrT="[Text]" custT="1"/>
      <dgm:spPr/>
      <dgm:t>
        <a:bodyPr/>
        <a:lstStyle/>
        <a:p>
          <a:pPr>
            <a:buNone/>
          </a:pPr>
          <a:r>
            <a:rPr lang="en-US" sz="1400" b="0" dirty="0"/>
            <a:t>Investors commit only when policy stability is there</a:t>
          </a:r>
        </a:p>
      </dgm:t>
    </dgm:pt>
    <dgm:pt modelId="{79AD51E3-B1A4-4AF4-8337-E71CCF6E7177}" type="parTrans" cxnId="{3C104E59-5987-4BF3-B0E6-C6704C06DE68}">
      <dgm:prSet/>
      <dgm:spPr/>
      <dgm:t>
        <a:bodyPr/>
        <a:lstStyle/>
        <a:p>
          <a:endParaRPr lang="en-US" sz="4400"/>
        </a:p>
      </dgm:t>
    </dgm:pt>
    <dgm:pt modelId="{60E1C941-4FD0-4077-945F-BA5B7BFB32B4}" type="sibTrans" cxnId="{3C104E59-5987-4BF3-B0E6-C6704C06DE68}">
      <dgm:prSet/>
      <dgm:spPr/>
      <dgm:t>
        <a:bodyPr/>
        <a:lstStyle/>
        <a:p>
          <a:endParaRPr lang="en-US" sz="4400"/>
        </a:p>
      </dgm:t>
    </dgm:pt>
    <dgm:pt modelId="{495B9321-7A24-44B0-A165-87DDD10F74A6}">
      <dgm:prSet phldrT="[Text]" custT="1"/>
      <dgm:spPr/>
      <dgm:t>
        <a:bodyPr/>
        <a:lstStyle/>
        <a:p>
          <a:pPr>
            <a:buNone/>
          </a:pPr>
          <a:r>
            <a:rPr lang="en-US" sz="1400" b="0" dirty="0"/>
            <a:t>Market protection is a necessity, not a luxury during growth stage</a:t>
          </a:r>
        </a:p>
      </dgm:t>
    </dgm:pt>
    <dgm:pt modelId="{CE3E006C-AF9A-4983-8518-05A6F7137888}" type="parTrans" cxnId="{4B3FAB6E-CFC7-4536-BB1A-8032368B8089}">
      <dgm:prSet/>
      <dgm:spPr/>
      <dgm:t>
        <a:bodyPr/>
        <a:lstStyle/>
        <a:p>
          <a:endParaRPr lang="en-US" sz="4400"/>
        </a:p>
      </dgm:t>
    </dgm:pt>
    <dgm:pt modelId="{CD8943B4-1388-42BD-BE81-0B571F2A606D}" type="sibTrans" cxnId="{4B3FAB6E-CFC7-4536-BB1A-8032368B8089}">
      <dgm:prSet/>
      <dgm:spPr/>
      <dgm:t>
        <a:bodyPr/>
        <a:lstStyle/>
        <a:p>
          <a:endParaRPr lang="en-US" sz="4400"/>
        </a:p>
      </dgm:t>
    </dgm:pt>
    <dgm:pt modelId="{68BBB0B9-8FAD-407B-A4CD-340B2DAA8D28}">
      <dgm:prSet phldrT="[Text]" custT="1"/>
      <dgm:spPr/>
      <dgm:t>
        <a:bodyPr/>
        <a:lstStyle/>
        <a:p>
          <a:pPr>
            <a:buNone/>
          </a:pPr>
          <a:r>
            <a:rPr lang="en-US" sz="1400" b="0" dirty="0"/>
            <a:t>Performance-based incentives drives results such as exports and localization</a:t>
          </a:r>
        </a:p>
      </dgm:t>
    </dgm:pt>
    <dgm:pt modelId="{A7B9DBCE-D8C4-45EC-8CD6-8346B859350D}" type="sibTrans" cxnId="{F440FAEC-8706-4AC7-89BD-D64B56B42D18}">
      <dgm:prSet/>
      <dgm:spPr/>
      <dgm:t>
        <a:bodyPr/>
        <a:lstStyle/>
        <a:p>
          <a:endParaRPr lang="en-US" sz="4400"/>
        </a:p>
      </dgm:t>
    </dgm:pt>
    <dgm:pt modelId="{0B6BB36A-2274-45AF-978E-10EE76ADBBE0}" type="parTrans" cxnId="{F440FAEC-8706-4AC7-89BD-D64B56B42D18}">
      <dgm:prSet/>
      <dgm:spPr/>
      <dgm:t>
        <a:bodyPr/>
        <a:lstStyle/>
        <a:p>
          <a:endParaRPr lang="en-US" sz="4400"/>
        </a:p>
      </dgm:t>
    </dgm:pt>
    <dgm:pt modelId="{C9911E85-5CDC-4000-82B7-35BB317A39D5}">
      <dgm:prSet phldrT="[Text]" custT="1"/>
      <dgm:spPr/>
      <dgm:t>
        <a:bodyPr/>
        <a:lstStyle/>
        <a:p>
          <a:pPr>
            <a:buNone/>
          </a:pPr>
          <a:r>
            <a:rPr lang="en-US" sz="1400" b="0" dirty="0"/>
            <a:t>Raw material handicap needs to be fixed to become competitive against regional peers</a:t>
          </a:r>
        </a:p>
      </dgm:t>
    </dgm:pt>
    <dgm:pt modelId="{3AC53DBE-3685-447A-873F-F93FA71BFCA2}" type="parTrans" cxnId="{2570CE2B-787B-4A0F-8FB9-1C4BAB7EADFE}">
      <dgm:prSet/>
      <dgm:spPr/>
      <dgm:t>
        <a:bodyPr/>
        <a:lstStyle/>
        <a:p>
          <a:endParaRPr lang="en-US" sz="4400"/>
        </a:p>
      </dgm:t>
    </dgm:pt>
    <dgm:pt modelId="{5D9B1B6D-98AF-4A42-94DB-DF0AD4ACDAD2}" type="sibTrans" cxnId="{2570CE2B-787B-4A0F-8FB9-1C4BAB7EADFE}">
      <dgm:prSet/>
      <dgm:spPr/>
      <dgm:t>
        <a:bodyPr/>
        <a:lstStyle/>
        <a:p>
          <a:endParaRPr lang="en-US" sz="4400"/>
        </a:p>
      </dgm:t>
    </dgm:pt>
    <dgm:pt modelId="{10FD30F5-816F-404C-AB05-8BF6EE9FF457}">
      <dgm:prSet phldrT="[Text]" custT="1"/>
      <dgm:spPr/>
      <dgm:t>
        <a:bodyPr/>
        <a:lstStyle/>
        <a:p>
          <a:pPr>
            <a:buNone/>
          </a:pPr>
          <a:r>
            <a:rPr lang="en-US" sz="1400" b="0"/>
            <a:t>Trade agreements/FTAs opens export doors</a:t>
          </a:r>
        </a:p>
      </dgm:t>
    </dgm:pt>
    <dgm:pt modelId="{C6D5EBC9-8AA9-44E6-A0CA-DDCD5E4A28A0}" type="parTrans" cxnId="{76BD536F-3744-4948-913D-C4FAB67CF2BC}">
      <dgm:prSet/>
      <dgm:spPr/>
      <dgm:t>
        <a:bodyPr/>
        <a:lstStyle/>
        <a:p>
          <a:endParaRPr lang="en-US" sz="4400"/>
        </a:p>
      </dgm:t>
    </dgm:pt>
    <dgm:pt modelId="{96E77B4F-3CF7-469C-8969-59F54BCA8898}" type="sibTrans" cxnId="{76BD536F-3744-4948-913D-C4FAB67CF2BC}">
      <dgm:prSet/>
      <dgm:spPr/>
      <dgm:t>
        <a:bodyPr/>
        <a:lstStyle/>
        <a:p>
          <a:endParaRPr lang="en-US" sz="4400"/>
        </a:p>
      </dgm:t>
    </dgm:pt>
    <dgm:pt modelId="{518AEF81-96F8-46C2-A28D-8648FE20C717}">
      <dgm:prSet phldrT="[Text]" custT="1"/>
      <dgm:spPr/>
      <dgm:t>
        <a:bodyPr/>
        <a:lstStyle/>
        <a:p>
          <a:pPr>
            <a:buNone/>
          </a:pPr>
          <a:r>
            <a:rPr lang="en-US" sz="1400" b="0"/>
            <a:t>Testing labs are crucial to ensure </a:t>
          </a:r>
          <a:r>
            <a:rPr lang="en-US" sz="1200" b="0"/>
            <a:t>parts qualify for foreign validation</a:t>
          </a:r>
          <a:endParaRPr lang="en-US" sz="1400" b="0"/>
        </a:p>
      </dgm:t>
    </dgm:pt>
    <dgm:pt modelId="{27BA84CF-B416-4EAE-B7DE-F3A03429132C}" type="parTrans" cxnId="{B663ECF3-CBED-4BB8-8701-246E9D467DCF}">
      <dgm:prSet/>
      <dgm:spPr/>
      <dgm:t>
        <a:bodyPr/>
        <a:lstStyle/>
        <a:p>
          <a:endParaRPr lang="en-US" sz="4400"/>
        </a:p>
      </dgm:t>
    </dgm:pt>
    <dgm:pt modelId="{3F28E044-9C9D-4F24-B380-EBFCEC61F6DF}" type="sibTrans" cxnId="{B663ECF3-CBED-4BB8-8701-246E9D467DCF}">
      <dgm:prSet/>
      <dgm:spPr/>
      <dgm:t>
        <a:bodyPr/>
        <a:lstStyle/>
        <a:p>
          <a:endParaRPr lang="en-US" sz="4400"/>
        </a:p>
      </dgm:t>
    </dgm:pt>
    <dgm:pt modelId="{31B1F58E-DFC9-4852-A99B-13115086B7BC}">
      <dgm:prSet phldrT="[Text]" custT="1"/>
      <dgm:spPr/>
      <dgm:t>
        <a:bodyPr/>
        <a:lstStyle/>
        <a:p>
          <a:pPr>
            <a:buNone/>
          </a:pPr>
          <a:r>
            <a:rPr lang="en-US" sz="1400" b="0" dirty="0"/>
            <a:t>Gradual localization builds capability</a:t>
          </a:r>
        </a:p>
      </dgm:t>
    </dgm:pt>
    <dgm:pt modelId="{8C142F94-8D59-4611-9CE2-EC7519158FBE}" type="parTrans" cxnId="{81830862-EEAB-4E30-A2FD-7FF5F52553AA}">
      <dgm:prSet/>
      <dgm:spPr/>
      <dgm:t>
        <a:bodyPr/>
        <a:lstStyle/>
        <a:p>
          <a:endParaRPr lang="en-US" sz="4400"/>
        </a:p>
      </dgm:t>
    </dgm:pt>
    <dgm:pt modelId="{50ECC22B-1CED-4FAF-A4ED-E45EDDDB945A}" type="sibTrans" cxnId="{81830862-EEAB-4E30-A2FD-7FF5F52553AA}">
      <dgm:prSet/>
      <dgm:spPr/>
      <dgm:t>
        <a:bodyPr/>
        <a:lstStyle/>
        <a:p>
          <a:endParaRPr lang="en-US" sz="4400"/>
        </a:p>
      </dgm:t>
    </dgm:pt>
    <dgm:pt modelId="{5014659D-D610-4DE7-A7C4-083D2F73753D}" type="pres">
      <dgm:prSet presAssocID="{7B4C84EA-ED76-412B-83B8-89EC7514FCAD}" presName="rootnode" presStyleCnt="0">
        <dgm:presLayoutVars>
          <dgm:chMax/>
          <dgm:chPref/>
          <dgm:dir/>
          <dgm:animLvl val="lvl"/>
        </dgm:presLayoutVars>
      </dgm:prSet>
      <dgm:spPr/>
    </dgm:pt>
    <dgm:pt modelId="{DD22D349-2BAD-43D3-B464-2F9DE0D1C0A6}" type="pres">
      <dgm:prSet presAssocID="{0599FCE7-01DD-4CB3-8037-B619C0B09961}" presName="composite" presStyleCnt="0"/>
      <dgm:spPr/>
    </dgm:pt>
    <dgm:pt modelId="{E7E7D116-583D-474A-86C0-0EE27A49DACC}" type="pres">
      <dgm:prSet presAssocID="{0599FCE7-01DD-4CB3-8037-B619C0B09961}" presName="LShape" presStyleLbl="alignNode1" presStyleIdx="0" presStyleCnt="13"/>
      <dgm:spPr/>
    </dgm:pt>
    <dgm:pt modelId="{33747964-D0DE-471A-BA5C-A82AAB714C53}" type="pres">
      <dgm:prSet presAssocID="{0599FCE7-01DD-4CB3-8037-B619C0B09961}" presName="ParentText" presStyleLbl="revTx" presStyleIdx="0" presStyleCnt="7">
        <dgm:presLayoutVars>
          <dgm:chMax val="0"/>
          <dgm:chPref val="0"/>
          <dgm:bulletEnabled val="1"/>
        </dgm:presLayoutVars>
      </dgm:prSet>
      <dgm:spPr/>
    </dgm:pt>
    <dgm:pt modelId="{E302A69A-8071-49CF-A485-B8214806BCE0}" type="pres">
      <dgm:prSet presAssocID="{0599FCE7-01DD-4CB3-8037-B619C0B09961}" presName="Triangle" presStyleLbl="alignNode1" presStyleIdx="1" presStyleCnt="13"/>
      <dgm:spPr>
        <a:solidFill>
          <a:srgbClr val="8E0000"/>
        </a:solidFill>
        <a:ln>
          <a:noFill/>
        </a:ln>
      </dgm:spPr>
    </dgm:pt>
    <dgm:pt modelId="{EDCFDB5B-7120-4CEA-BBA9-F828C3141A54}" type="pres">
      <dgm:prSet presAssocID="{60E1C941-4FD0-4077-945F-BA5B7BFB32B4}" presName="sibTrans" presStyleCnt="0"/>
      <dgm:spPr/>
    </dgm:pt>
    <dgm:pt modelId="{BF21FA53-2698-4957-B554-DD72A6A22391}" type="pres">
      <dgm:prSet presAssocID="{60E1C941-4FD0-4077-945F-BA5B7BFB32B4}" presName="space" presStyleCnt="0"/>
      <dgm:spPr/>
    </dgm:pt>
    <dgm:pt modelId="{944CE560-CC2C-4810-9219-5B7F1EEC5C15}" type="pres">
      <dgm:prSet presAssocID="{68BBB0B9-8FAD-407B-A4CD-340B2DAA8D28}" presName="composite" presStyleCnt="0"/>
      <dgm:spPr/>
    </dgm:pt>
    <dgm:pt modelId="{AA5C52AA-5992-44F9-B80C-68F40FC71CBA}" type="pres">
      <dgm:prSet presAssocID="{68BBB0B9-8FAD-407B-A4CD-340B2DAA8D28}" presName="LShape" presStyleLbl="alignNode1" presStyleIdx="2" presStyleCnt="13"/>
      <dgm:spPr/>
    </dgm:pt>
    <dgm:pt modelId="{5957D793-F2FC-4D96-A121-2FF78F888561}" type="pres">
      <dgm:prSet presAssocID="{68BBB0B9-8FAD-407B-A4CD-340B2DAA8D28}" presName="ParentText" presStyleLbl="revTx" presStyleIdx="1" presStyleCnt="7">
        <dgm:presLayoutVars>
          <dgm:chMax val="0"/>
          <dgm:chPref val="0"/>
          <dgm:bulletEnabled val="1"/>
        </dgm:presLayoutVars>
      </dgm:prSet>
      <dgm:spPr/>
    </dgm:pt>
    <dgm:pt modelId="{5B2E320B-B5B0-4B52-8864-9530DB4B9CB6}" type="pres">
      <dgm:prSet presAssocID="{68BBB0B9-8FAD-407B-A4CD-340B2DAA8D28}" presName="Triangle" presStyleLbl="alignNode1" presStyleIdx="3" presStyleCnt="13"/>
      <dgm:spPr>
        <a:solidFill>
          <a:srgbClr val="8E0000"/>
        </a:solidFill>
        <a:ln>
          <a:noFill/>
        </a:ln>
      </dgm:spPr>
    </dgm:pt>
    <dgm:pt modelId="{D37C7BCA-B986-4AF0-BE14-DBEF42B6FC98}" type="pres">
      <dgm:prSet presAssocID="{A7B9DBCE-D8C4-45EC-8CD6-8346B859350D}" presName="sibTrans" presStyleCnt="0"/>
      <dgm:spPr/>
    </dgm:pt>
    <dgm:pt modelId="{C9536E62-FD9A-4E9B-8804-AA9DBB5961E8}" type="pres">
      <dgm:prSet presAssocID="{A7B9DBCE-D8C4-45EC-8CD6-8346B859350D}" presName="space" presStyleCnt="0"/>
      <dgm:spPr/>
    </dgm:pt>
    <dgm:pt modelId="{3D3D9037-628E-4D22-A0F1-D45B49770DB7}" type="pres">
      <dgm:prSet presAssocID="{31B1F58E-DFC9-4852-A99B-13115086B7BC}" presName="composite" presStyleCnt="0"/>
      <dgm:spPr/>
    </dgm:pt>
    <dgm:pt modelId="{683F7380-5E92-4E05-91B4-ECAED79B3CA8}" type="pres">
      <dgm:prSet presAssocID="{31B1F58E-DFC9-4852-A99B-13115086B7BC}" presName="LShape" presStyleLbl="alignNode1" presStyleIdx="4" presStyleCnt="13"/>
      <dgm:spPr/>
    </dgm:pt>
    <dgm:pt modelId="{5A7CBA28-4EB0-497A-B3C0-EDC265F75749}" type="pres">
      <dgm:prSet presAssocID="{31B1F58E-DFC9-4852-A99B-13115086B7BC}" presName="ParentText" presStyleLbl="revTx" presStyleIdx="2" presStyleCnt="7">
        <dgm:presLayoutVars>
          <dgm:chMax val="0"/>
          <dgm:chPref val="0"/>
          <dgm:bulletEnabled val="1"/>
        </dgm:presLayoutVars>
      </dgm:prSet>
      <dgm:spPr/>
    </dgm:pt>
    <dgm:pt modelId="{437E4168-5E3F-4BDA-BEC6-5D1181AFC967}" type="pres">
      <dgm:prSet presAssocID="{31B1F58E-DFC9-4852-A99B-13115086B7BC}" presName="Triangle" presStyleLbl="alignNode1" presStyleIdx="5" presStyleCnt="13"/>
      <dgm:spPr>
        <a:solidFill>
          <a:srgbClr val="8E0000"/>
        </a:solidFill>
        <a:ln>
          <a:noFill/>
        </a:ln>
      </dgm:spPr>
    </dgm:pt>
    <dgm:pt modelId="{DD45D4EB-4F79-4D14-9346-A9D3108004D3}" type="pres">
      <dgm:prSet presAssocID="{50ECC22B-1CED-4FAF-A4ED-E45EDDDB945A}" presName="sibTrans" presStyleCnt="0"/>
      <dgm:spPr/>
    </dgm:pt>
    <dgm:pt modelId="{2DD21932-BA99-448C-AEC5-23DAE5A38427}" type="pres">
      <dgm:prSet presAssocID="{50ECC22B-1CED-4FAF-A4ED-E45EDDDB945A}" presName="space" presStyleCnt="0"/>
      <dgm:spPr/>
    </dgm:pt>
    <dgm:pt modelId="{26B7D6D8-0C7B-4BAE-90FA-0AC5AF765B75}" type="pres">
      <dgm:prSet presAssocID="{495B9321-7A24-44B0-A165-87DDD10F74A6}" presName="composite" presStyleCnt="0"/>
      <dgm:spPr/>
    </dgm:pt>
    <dgm:pt modelId="{566F004B-B8FC-4CE8-B46B-3DE96D02E985}" type="pres">
      <dgm:prSet presAssocID="{495B9321-7A24-44B0-A165-87DDD10F74A6}" presName="LShape" presStyleLbl="alignNode1" presStyleIdx="6" presStyleCnt="13"/>
      <dgm:spPr/>
    </dgm:pt>
    <dgm:pt modelId="{08FBAB5F-8A16-4EAD-B72F-DDA3CF46CC8F}" type="pres">
      <dgm:prSet presAssocID="{495B9321-7A24-44B0-A165-87DDD10F74A6}" presName="ParentText" presStyleLbl="revTx" presStyleIdx="3" presStyleCnt="7">
        <dgm:presLayoutVars>
          <dgm:chMax val="0"/>
          <dgm:chPref val="0"/>
          <dgm:bulletEnabled val="1"/>
        </dgm:presLayoutVars>
      </dgm:prSet>
      <dgm:spPr/>
    </dgm:pt>
    <dgm:pt modelId="{772BD794-8B89-4AAB-8FD9-708450919F75}" type="pres">
      <dgm:prSet presAssocID="{495B9321-7A24-44B0-A165-87DDD10F74A6}" presName="Triangle" presStyleLbl="alignNode1" presStyleIdx="7" presStyleCnt="13"/>
      <dgm:spPr>
        <a:solidFill>
          <a:srgbClr val="8E0000"/>
        </a:solidFill>
        <a:ln>
          <a:noFill/>
        </a:ln>
      </dgm:spPr>
    </dgm:pt>
    <dgm:pt modelId="{7FFB9F04-812F-4150-B5F4-098B3B03378E}" type="pres">
      <dgm:prSet presAssocID="{CD8943B4-1388-42BD-BE81-0B571F2A606D}" presName="sibTrans" presStyleCnt="0"/>
      <dgm:spPr/>
    </dgm:pt>
    <dgm:pt modelId="{E112AD42-E072-42BE-BFF2-A633C68E87B7}" type="pres">
      <dgm:prSet presAssocID="{CD8943B4-1388-42BD-BE81-0B571F2A606D}" presName="space" presStyleCnt="0"/>
      <dgm:spPr/>
    </dgm:pt>
    <dgm:pt modelId="{F2CCF19B-7696-4F07-A1F3-F03FFBD26786}" type="pres">
      <dgm:prSet presAssocID="{C9911E85-5CDC-4000-82B7-35BB317A39D5}" presName="composite" presStyleCnt="0"/>
      <dgm:spPr/>
    </dgm:pt>
    <dgm:pt modelId="{3569F9BF-2FCA-4EB9-BD71-D2422D5E0FEB}" type="pres">
      <dgm:prSet presAssocID="{C9911E85-5CDC-4000-82B7-35BB317A39D5}" presName="LShape" presStyleLbl="alignNode1" presStyleIdx="8" presStyleCnt="13"/>
      <dgm:spPr/>
    </dgm:pt>
    <dgm:pt modelId="{1F2DF294-E2BC-4FF8-8177-9C4A46A1393D}" type="pres">
      <dgm:prSet presAssocID="{C9911E85-5CDC-4000-82B7-35BB317A39D5}" presName="ParentText" presStyleLbl="revTx" presStyleIdx="4" presStyleCnt="7">
        <dgm:presLayoutVars>
          <dgm:chMax val="0"/>
          <dgm:chPref val="0"/>
          <dgm:bulletEnabled val="1"/>
        </dgm:presLayoutVars>
      </dgm:prSet>
      <dgm:spPr/>
    </dgm:pt>
    <dgm:pt modelId="{2DF361CF-DCAC-49C7-9054-48E6F8A72E7A}" type="pres">
      <dgm:prSet presAssocID="{C9911E85-5CDC-4000-82B7-35BB317A39D5}" presName="Triangle" presStyleLbl="alignNode1" presStyleIdx="9" presStyleCnt="13"/>
      <dgm:spPr>
        <a:solidFill>
          <a:srgbClr val="8E0000"/>
        </a:solidFill>
        <a:ln>
          <a:noFill/>
        </a:ln>
      </dgm:spPr>
    </dgm:pt>
    <dgm:pt modelId="{5B8D5FEB-7134-4B04-B511-A5F11E8BCA11}" type="pres">
      <dgm:prSet presAssocID="{5D9B1B6D-98AF-4A42-94DB-DF0AD4ACDAD2}" presName="sibTrans" presStyleCnt="0"/>
      <dgm:spPr/>
    </dgm:pt>
    <dgm:pt modelId="{59EC2706-9468-47A2-838A-80CBD5DCD581}" type="pres">
      <dgm:prSet presAssocID="{5D9B1B6D-98AF-4A42-94DB-DF0AD4ACDAD2}" presName="space" presStyleCnt="0"/>
      <dgm:spPr/>
    </dgm:pt>
    <dgm:pt modelId="{047DE98F-5D35-4733-9493-6122633D822A}" type="pres">
      <dgm:prSet presAssocID="{10FD30F5-816F-404C-AB05-8BF6EE9FF457}" presName="composite" presStyleCnt="0"/>
      <dgm:spPr/>
    </dgm:pt>
    <dgm:pt modelId="{C76424D8-CB2F-4FD4-9F0C-545DC9398872}" type="pres">
      <dgm:prSet presAssocID="{10FD30F5-816F-404C-AB05-8BF6EE9FF457}" presName="LShape" presStyleLbl="alignNode1" presStyleIdx="10" presStyleCnt="13"/>
      <dgm:spPr/>
    </dgm:pt>
    <dgm:pt modelId="{9C9CEB43-FAF8-47BB-830F-A94649671863}" type="pres">
      <dgm:prSet presAssocID="{10FD30F5-816F-404C-AB05-8BF6EE9FF457}" presName="ParentText" presStyleLbl="revTx" presStyleIdx="5" presStyleCnt="7">
        <dgm:presLayoutVars>
          <dgm:chMax val="0"/>
          <dgm:chPref val="0"/>
          <dgm:bulletEnabled val="1"/>
        </dgm:presLayoutVars>
      </dgm:prSet>
      <dgm:spPr/>
    </dgm:pt>
    <dgm:pt modelId="{1E69CB05-8ED1-4254-9322-D625672FCB91}" type="pres">
      <dgm:prSet presAssocID="{10FD30F5-816F-404C-AB05-8BF6EE9FF457}" presName="Triangle" presStyleLbl="alignNode1" presStyleIdx="11" presStyleCnt="13"/>
      <dgm:spPr>
        <a:solidFill>
          <a:srgbClr val="8E0000"/>
        </a:solidFill>
        <a:ln>
          <a:noFill/>
        </a:ln>
      </dgm:spPr>
    </dgm:pt>
    <dgm:pt modelId="{405ACFC1-EEC1-495E-ABC1-BD357440AAD2}" type="pres">
      <dgm:prSet presAssocID="{96E77B4F-3CF7-469C-8969-59F54BCA8898}" presName="sibTrans" presStyleCnt="0"/>
      <dgm:spPr/>
    </dgm:pt>
    <dgm:pt modelId="{65C01261-7922-4F2B-AF88-820F22E047A7}" type="pres">
      <dgm:prSet presAssocID="{96E77B4F-3CF7-469C-8969-59F54BCA8898}" presName="space" presStyleCnt="0"/>
      <dgm:spPr/>
    </dgm:pt>
    <dgm:pt modelId="{5DBCF6A7-4E5E-440B-BBC3-4C4AA2FAC97A}" type="pres">
      <dgm:prSet presAssocID="{518AEF81-96F8-46C2-A28D-8648FE20C717}" presName="composite" presStyleCnt="0"/>
      <dgm:spPr/>
    </dgm:pt>
    <dgm:pt modelId="{A01C551C-3C0B-465A-9E56-8A038C01C891}" type="pres">
      <dgm:prSet presAssocID="{518AEF81-96F8-46C2-A28D-8648FE20C717}" presName="LShape" presStyleLbl="alignNode1" presStyleIdx="12" presStyleCnt="13"/>
      <dgm:spPr/>
    </dgm:pt>
    <dgm:pt modelId="{6DF61BF8-0B7B-4E75-B5C7-E98FABBBE4D0}" type="pres">
      <dgm:prSet presAssocID="{518AEF81-96F8-46C2-A28D-8648FE20C717}" presName="ParentText" presStyleLbl="revTx" presStyleIdx="6" presStyleCnt="7">
        <dgm:presLayoutVars>
          <dgm:chMax val="0"/>
          <dgm:chPref val="0"/>
          <dgm:bulletEnabled val="1"/>
        </dgm:presLayoutVars>
      </dgm:prSet>
      <dgm:spPr/>
    </dgm:pt>
  </dgm:ptLst>
  <dgm:cxnLst>
    <dgm:cxn modelId="{58426608-AF1D-4822-99DF-0F903E774017}" type="presOf" srcId="{68BBB0B9-8FAD-407B-A4CD-340B2DAA8D28}" destId="{5957D793-F2FC-4D96-A121-2FF78F888561}" srcOrd="0" destOrd="0" presId="urn:microsoft.com/office/officeart/2009/3/layout/StepUpProcess"/>
    <dgm:cxn modelId="{2570CE2B-787B-4A0F-8FB9-1C4BAB7EADFE}" srcId="{7B4C84EA-ED76-412B-83B8-89EC7514FCAD}" destId="{C9911E85-5CDC-4000-82B7-35BB317A39D5}" srcOrd="4" destOrd="0" parTransId="{3AC53DBE-3685-447A-873F-F93FA71BFCA2}" sibTransId="{5D9B1B6D-98AF-4A42-94DB-DF0AD4ACDAD2}"/>
    <dgm:cxn modelId="{6B6E4439-199E-4EAE-A3DC-CC4F4C0C4D1D}" type="presOf" srcId="{C9911E85-5CDC-4000-82B7-35BB317A39D5}" destId="{1F2DF294-E2BC-4FF8-8177-9C4A46A1393D}" srcOrd="0" destOrd="0" presId="urn:microsoft.com/office/officeart/2009/3/layout/StepUpProcess"/>
    <dgm:cxn modelId="{81830862-EEAB-4E30-A2FD-7FF5F52553AA}" srcId="{7B4C84EA-ED76-412B-83B8-89EC7514FCAD}" destId="{31B1F58E-DFC9-4852-A99B-13115086B7BC}" srcOrd="2" destOrd="0" parTransId="{8C142F94-8D59-4611-9CE2-EC7519158FBE}" sibTransId="{50ECC22B-1CED-4FAF-A4ED-E45EDDDB945A}"/>
    <dgm:cxn modelId="{AD13D864-1963-4617-8F25-DFF3CFBF4010}" type="presOf" srcId="{10FD30F5-816F-404C-AB05-8BF6EE9FF457}" destId="{9C9CEB43-FAF8-47BB-830F-A94649671863}" srcOrd="0" destOrd="0" presId="urn:microsoft.com/office/officeart/2009/3/layout/StepUpProcess"/>
    <dgm:cxn modelId="{62DC6145-5DF5-4B96-9BE8-3A1FD836F5AB}" type="presOf" srcId="{495B9321-7A24-44B0-A165-87DDD10F74A6}" destId="{08FBAB5F-8A16-4EAD-B72F-DDA3CF46CC8F}" srcOrd="0" destOrd="0" presId="urn:microsoft.com/office/officeart/2009/3/layout/StepUpProcess"/>
    <dgm:cxn modelId="{4B3FAB6E-CFC7-4536-BB1A-8032368B8089}" srcId="{7B4C84EA-ED76-412B-83B8-89EC7514FCAD}" destId="{495B9321-7A24-44B0-A165-87DDD10F74A6}" srcOrd="3" destOrd="0" parTransId="{CE3E006C-AF9A-4983-8518-05A6F7137888}" sibTransId="{CD8943B4-1388-42BD-BE81-0B571F2A606D}"/>
    <dgm:cxn modelId="{76BD536F-3744-4948-913D-C4FAB67CF2BC}" srcId="{7B4C84EA-ED76-412B-83B8-89EC7514FCAD}" destId="{10FD30F5-816F-404C-AB05-8BF6EE9FF457}" srcOrd="5" destOrd="0" parTransId="{C6D5EBC9-8AA9-44E6-A0CA-DDCD5E4A28A0}" sibTransId="{96E77B4F-3CF7-469C-8969-59F54BCA8898}"/>
    <dgm:cxn modelId="{3C104E59-5987-4BF3-B0E6-C6704C06DE68}" srcId="{7B4C84EA-ED76-412B-83B8-89EC7514FCAD}" destId="{0599FCE7-01DD-4CB3-8037-B619C0B09961}" srcOrd="0" destOrd="0" parTransId="{79AD51E3-B1A4-4AF4-8337-E71CCF6E7177}" sibTransId="{60E1C941-4FD0-4077-945F-BA5B7BFB32B4}"/>
    <dgm:cxn modelId="{2C8B91A0-15CD-44E1-B60C-0C0F64492413}" type="presOf" srcId="{31B1F58E-DFC9-4852-A99B-13115086B7BC}" destId="{5A7CBA28-4EB0-497A-B3C0-EDC265F75749}" srcOrd="0" destOrd="0" presId="urn:microsoft.com/office/officeart/2009/3/layout/StepUpProcess"/>
    <dgm:cxn modelId="{4353E4A9-7BBC-4E45-B84D-132D59662578}" type="presOf" srcId="{7B4C84EA-ED76-412B-83B8-89EC7514FCAD}" destId="{5014659D-D610-4DE7-A7C4-083D2F73753D}" srcOrd="0" destOrd="0" presId="urn:microsoft.com/office/officeart/2009/3/layout/StepUpProcess"/>
    <dgm:cxn modelId="{EF6D09D1-1339-49C9-9F85-176F28D3835F}" type="presOf" srcId="{0599FCE7-01DD-4CB3-8037-B619C0B09961}" destId="{33747964-D0DE-471A-BA5C-A82AAB714C53}" srcOrd="0" destOrd="0" presId="urn:microsoft.com/office/officeart/2009/3/layout/StepUpProcess"/>
    <dgm:cxn modelId="{F440FAEC-8706-4AC7-89BD-D64B56B42D18}" srcId="{7B4C84EA-ED76-412B-83B8-89EC7514FCAD}" destId="{68BBB0B9-8FAD-407B-A4CD-340B2DAA8D28}" srcOrd="1" destOrd="0" parTransId="{0B6BB36A-2274-45AF-978E-10EE76ADBBE0}" sibTransId="{A7B9DBCE-D8C4-45EC-8CD6-8346B859350D}"/>
    <dgm:cxn modelId="{B663ECF3-CBED-4BB8-8701-246E9D467DCF}" srcId="{7B4C84EA-ED76-412B-83B8-89EC7514FCAD}" destId="{518AEF81-96F8-46C2-A28D-8648FE20C717}" srcOrd="6" destOrd="0" parTransId="{27BA84CF-B416-4EAE-B7DE-F3A03429132C}" sibTransId="{3F28E044-9C9D-4F24-B380-EBFCEC61F6DF}"/>
    <dgm:cxn modelId="{F9C712FC-9062-422B-BC42-029BACFF3517}" type="presOf" srcId="{518AEF81-96F8-46C2-A28D-8648FE20C717}" destId="{6DF61BF8-0B7B-4E75-B5C7-E98FABBBE4D0}" srcOrd="0" destOrd="0" presId="urn:microsoft.com/office/officeart/2009/3/layout/StepUpProcess"/>
    <dgm:cxn modelId="{55BA8F88-2033-43E1-8FD6-F38DABA627FB}" type="presParOf" srcId="{5014659D-D610-4DE7-A7C4-083D2F73753D}" destId="{DD22D349-2BAD-43D3-B464-2F9DE0D1C0A6}" srcOrd="0" destOrd="0" presId="urn:microsoft.com/office/officeart/2009/3/layout/StepUpProcess"/>
    <dgm:cxn modelId="{210CE8BF-52DF-4E2C-B9BA-96FA5B889FEB}" type="presParOf" srcId="{DD22D349-2BAD-43D3-B464-2F9DE0D1C0A6}" destId="{E7E7D116-583D-474A-86C0-0EE27A49DACC}" srcOrd="0" destOrd="0" presId="urn:microsoft.com/office/officeart/2009/3/layout/StepUpProcess"/>
    <dgm:cxn modelId="{ADE1211A-1AF1-49AE-B48B-DEF2DE387311}" type="presParOf" srcId="{DD22D349-2BAD-43D3-B464-2F9DE0D1C0A6}" destId="{33747964-D0DE-471A-BA5C-A82AAB714C53}" srcOrd="1" destOrd="0" presId="urn:microsoft.com/office/officeart/2009/3/layout/StepUpProcess"/>
    <dgm:cxn modelId="{30E6234E-B004-4789-BE38-003E4F032D83}" type="presParOf" srcId="{DD22D349-2BAD-43D3-B464-2F9DE0D1C0A6}" destId="{E302A69A-8071-49CF-A485-B8214806BCE0}" srcOrd="2" destOrd="0" presId="urn:microsoft.com/office/officeart/2009/3/layout/StepUpProcess"/>
    <dgm:cxn modelId="{9A6ACDAD-23F7-4C3C-9E1E-F2CB97C891E0}" type="presParOf" srcId="{5014659D-D610-4DE7-A7C4-083D2F73753D}" destId="{EDCFDB5B-7120-4CEA-BBA9-F828C3141A54}" srcOrd="1" destOrd="0" presId="urn:microsoft.com/office/officeart/2009/3/layout/StepUpProcess"/>
    <dgm:cxn modelId="{1CC919BA-7FCC-4992-B21B-8F0F7F964E91}" type="presParOf" srcId="{EDCFDB5B-7120-4CEA-BBA9-F828C3141A54}" destId="{BF21FA53-2698-4957-B554-DD72A6A22391}" srcOrd="0" destOrd="0" presId="urn:microsoft.com/office/officeart/2009/3/layout/StepUpProcess"/>
    <dgm:cxn modelId="{E94C2EA2-D900-4CE9-AABD-A1780159D935}" type="presParOf" srcId="{5014659D-D610-4DE7-A7C4-083D2F73753D}" destId="{944CE560-CC2C-4810-9219-5B7F1EEC5C15}" srcOrd="2" destOrd="0" presId="urn:microsoft.com/office/officeart/2009/3/layout/StepUpProcess"/>
    <dgm:cxn modelId="{1D57C604-FB9B-4A03-9A71-9472D8324BDE}" type="presParOf" srcId="{944CE560-CC2C-4810-9219-5B7F1EEC5C15}" destId="{AA5C52AA-5992-44F9-B80C-68F40FC71CBA}" srcOrd="0" destOrd="0" presId="urn:microsoft.com/office/officeart/2009/3/layout/StepUpProcess"/>
    <dgm:cxn modelId="{CEDAE162-9879-4067-A529-FC10B8A6AA2D}" type="presParOf" srcId="{944CE560-CC2C-4810-9219-5B7F1EEC5C15}" destId="{5957D793-F2FC-4D96-A121-2FF78F888561}" srcOrd="1" destOrd="0" presId="urn:microsoft.com/office/officeart/2009/3/layout/StepUpProcess"/>
    <dgm:cxn modelId="{EBA423C7-F6BF-4867-B6A4-0BDB8CC025AA}" type="presParOf" srcId="{944CE560-CC2C-4810-9219-5B7F1EEC5C15}" destId="{5B2E320B-B5B0-4B52-8864-9530DB4B9CB6}" srcOrd="2" destOrd="0" presId="urn:microsoft.com/office/officeart/2009/3/layout/StepUpProcess"/>
    <dgm:cxn modelId="{B2835A3B-D099-4FD4-B0A7-3FE0B5CA9BE2}" type="presParOf" srcId="{5014659D-D610-4DE7-A7C4-083D2F73753D}" destId="{D37C7BCA-B986-4AF0-BE14-DBEF42B6FC98}" srcOrd="3" destOrd="0" presId="urn:microsoft.com/office/officeart/2009/3/layout/StepUpProcess"/>
    <dgm:cxn modelId="{42D5C425-8EE4-4A97-B704-83B9470ABE4E}" type="presParOf" srcId="{D37C7BCA-B986-4AF0-BE14-DBEF42B6FC98}" destId="{C9536E62-FD9A-4E9B-8804-AA9DBB5961E8}" srcOrd="0" destOrd="0" presId="urn:microsoft.com/office/officeart/2009/3/layout/StepUpProcess"/>
    <dgm:cxn modelId="{696152FD-3340-472A-9801-0E5D09135E57}" type="presParOf" srcId="{5014659D-D610-4DE7-A7C4-083D2F73753D}" destId="{3D3D9037-628E-4D22-A0F1-D45B49770DB7}" srcOrd="4" destOrd="0" presId="urn:microsoft.com/office/officeart/2009/3/layout/StepUpProcess"/>
    <dgm:cxn modelId="{80A34DB2-B3B9-4876-BF55-C4D2A9F42011}" type="presParOf" srcId="{3D3D9037-628E-4D22-A0F1-D45B49770DB7}" destId="{683F7380-5E92-4E05-91B4-ECAED79B3CA8}" srcOrd="0" destOrd="0" presId="urn:microsoft.com/office/officeart/2009/3/layout/StepUpProcess"/>
    <dgm:cxn modelId="{24507DBC-72C0-402B-A839-82A759BACC1A}" type="presParOf" srcId="{3D3D9037-628E-4D22-A0F1-D45B49770DB7}" destId="{5A7CBA28-4EB0-497A-B3C0-EDC265F75749}" srcOrd="1" destOrd="0" presId="urn:microsoft.com/office/officeart/2009/3/layout/StepUpProcess"/>
    <dgm:cxn modelId="{BF663864-DE02-45B9-B382-215A65C2A2CA}" type="presParOf" srcId="{3D3D9037-628E-4D22-A0F1-D45B49770DB7}" destId="{437E4168-5E3F-4BDA-BEC6-5D1181AFC967}" srcOrd="2" destOrd="0" presId="urn:microsoft.com/office/officeart/2009/3/layout/StepUpProcess"/>
    <dgm:cxn modelId="{6E985888-9869-4035-AB84-0EE3931EA99C}" type="presParOf" srcId="{5014659D-D610-4DE7-A7C4-083D2F73753D}" destId="{DD45D4EB-4F79-4D14-9346-A9D3108004D3}" srcOrd="5" destOrd="0" presId="urn:microsoft.com/office/officeart/2009/3/layout/StepUpProcess"/>
    <dgm:cxn modelId="{CA53297D-3A2B-4EAA-9E2D-02BB064B6396}" type="presParOf" srcId="{DD45D4EB-4F79-4D14-9346-A9D3108004D3}" destId="{2DD21932-BA99-448C-AEC5-23DAE5A38427}" srcOrd="0" destOrd="0" presId="urn:microsoft.com/office/officeart/2009/3/layout/StepUpProcess"/>
    <dgm:cxn modelId="{80A37D17-A5D3-4D92-BCC7-4FAA4814D640}" type="presParOf" srcId="{5014659D-D610-4DE7-A7C4-083D2F73753D}" destId="{26B7D6D8-0C7B-4BAE-90FA-0AC5AF765B75}" srcOrd="6" destOrd="0" presId="urn:microsoft.com/office/officeart/2009/3/layout/StepUpProcess"/>
    <dgm:cxn modelId="{D519F43E-F0AF-4493-952B-6D3705B6D435}" type="presParOf" srcId="{26B7D6D8-0C7B-4BAE-90FA-0AC5AF765B75}" destId="{566F004B-B8FC-4CE8-B46B-3DE96D02E985}" srcOrd="0" destOrd="0" presId="urn:microsoft.com/office/officeart/2009/3/layout/StepUpProcess"/>
    <dgm:cxn modelId="{1B280664-A9EC-4088-9899-0E0D229BC88D}" type="presParOf" srcId="{26B7D6D8-0C7B-4BAE-90FA-0AC5AF765B75}" destId="{08FBAB5F-8A16-4EAD-B72F-DDA3CF46CC8F}" srcOrd="1" destOrd="0" presId="urn:microsoft.com/office/officeart/2009/3/layout/StepUpProcess"/>
    <dgm:cxn modelId="{82CF25D9-D35D-4696-8B03-2EBEDFAA5AAC}" type="presParOf" srcId="{26B7D6D8-0C7B-4BAE-90FA-0AC5AF765B75}" destId="{772BD794-8B89-4AAB-8FD9-708450919F75}" srcOrd="2" destOrd="0" presId="urn:microsoft.com/office/officeart/2009/3/layout/StepUpProcess"/>
    <dgm:cxn modelId="{1E0A8A83-3F6A-417C-B47A-C37042D8DB08}" type="presParOf" srcId="{5014659D-D610-4DE7-A7C4-083D2F73753D}" destId="{7FFB9F04-812F-4150-B5F4-098B3B03378E}" srcOrd="7" destOrd="0" presId="urn:microsoft.com/office/officeart/2009/3/layout/StepUpProcess"/>
    <dgm:cxn modelId="{D6F9B49A-D437-4ED6-81ED-D0CA12B25557}" type="presParOf" srcId="{7FFB9F04-812F-4150-B5F4-098B3B03378E}" destId="{E112AD42-E072-42BE-BFF2-A633C68E87B7}" srcOrd="0" destOrd="0" presId="urn:microsoft.com/office/officeart/2009/3/layout/StepUpProcess"/>
    <dgm:cxn modelId="{E3C0F86F-24F2-4E6E-BB95-1460563724B6}" type="presParOf" srcId="{5014659D-D610-4DE7-A7C4-083D2F73753D}" destId="{F2CCF19B-7696-4F07-A1F3-F03FFBD26786}" srcOrd="8" destOrd="0" presId="urn:microsoft.com/office/officeart/2009/3/layout/StepUpProcess"/>
    <dgm:cxn modelId="{AB7F4FD6-80FD-4C23-96EB-81A8F331B2A4}" type="presParOf" srcId="{F2CCF19B-7696-4F07-A1F3-F03FFBD26786}" destId="{3569F9BF-2FCA-4EB9-BD71-D2422D5E0FEB}" srcOrd="0" destOrd="0" presId="urn:microsoft.com/office/officeart/2009/3/layout/StepUpProcess"/>
    <dgm:cxn modelId="{269B8D88-48F5-4685-9AF0-167B71F5C5B1}" type="presParOf" srcId="{F2CCF19B-7696-4F07-A1F3-F03FFBD26786}" destId="{1F2DF294-E2BC-4FF8-8177-9C4A46A1393D}" srcOrd="1" destOrd="0" presId="urn:microsoft.com/office/officeart/2009/3/layout/StepUpProcess"/>
    <dgm:cxn modelId="{B462C006-F32C-4F06-8F50-3DC65E272A37}" type="presParOf" srcId="{F2CCF19B-7696-4F07-A1F3-F03FFBD26786}" destId="{2DF361CF-DCAC-49C7-9054-48E6F8A72E7A}" srcOrd="2" destOrd="0" presId="urn:microsoft.com/office/officeart/2009/3/layout/StepUpProcess"/>
    <dgm:cxn modelId="{08462EE1-0C1F-4E06-B1B2-7F7CF81910F9}" type="presParOf" srcId="{5014659D-D610-4DE7-A7C4-083D2F73753D}" destId="{5B8D5FEB-7134-4B04-B511-A5F11E8BCA11}" srcOrd="9" destOrd="0" presId="urn:microsoft.com/office/officeart/2009/3/layout/StepUpProcess"/>
    <dgm:cxn modelId="{429361DF-6A1A-4675-999E-689FD3915168}" type="presParOf" srcId="{5B8D5FEB-7134-4B04-B511-A5F11E8BCA11}" destId="{59EC2706-9468-47A2-838A-80CBD5DCD581}" srcOrd="0" destOrd="0" presId="urn:microsoft.com/office/officeart/2009/3/layout/StepUpProcess"/>
    <dgm:cxn modelId="{1EC8E258-08BB-45F2-8AD5-D69CC23C9200}" type="presParOf" srcId="{5014659D-D610-4DE7-A7C4-083D2F73753D}" destId="{047DE98F-5D35-4733-9493-6122633D822A}" srcOrd="10" destOrd="0" presId="urn:microsoft.com/office/officeart/2009/3/layout/StepUpProcess"/>
    <dgm:cxn modelId="{5C58C6E8-7569-4D23-B68C-220069719AAC}" type="presParOf" srcId="{047DE98F-5D35-4733-9493-6122633D822A}" destId="{C76424D8-CB2F-4FD4-9F0C-545DC9398872}" srcOrd="0" destOrd="0" presId="urn:microsoft.com/office/officeart/2009/3/layout/StepUpProcess"/>
    <dgm:cxn modelId="{A82B279A-1C65-4CE0-8C43-E991B48AE6FD}" type="presParOf" srcId="{047DE98F-5D35-4733-9493-6122633D822A}" destId="{9C9CEB43-FAF8-47BB-830F-A94649671863}" srcOrd="1" destOrd="0" presId="urn:microsoft.com/office/officeart/2009/3/layout/StepUpProcess"/>
    <dgm:cxn modelId="{EDAC3651-E727-43C1-873D-597356C8D692}" type="presParOf" srcId="{047DE98F-5D35-4733-9493-6122633D822A}" destId="{1E69CB05-8ED1-4254-9322-D625672FCB91}" srcOrd="2" destOrd="0" presId="urn:microsoft.com/office/officeart/2009/3/layout/StepUpProcess"/>
    <dgm:cxn modelId="{845133B5-1619-4B96-B281-8EB43B299324}" type="presParOf" srcId="{5014659D-D610-4DE7-A7C4-083D2F73753D}" destId="{405ACFC1-EEC1-495E-ABC1-BD357440AAD2}" srcOrd="11" destOrd="0" presId="urn:microsoft.com/office/officeart/2009/3/layout/StepUpProcess"/>
    <dgm:cxn modelId="{CA49D6D7-1F71-46E5-B5B7-141693DE6B81}" type="presParOf" srcId="{405ACFC1-EEC1-495E-ABC1-BD357440AAD2}" destId="{65C01261-7922-4F2B-AF88-820F22E047A7}" srcOrd="0" destOrd="0" presId="urn:microsoft.com/office/officeart/2009/3/layout/StepUpProcess"/>
    <dgm:cxn modelId="{916810E6-EB1F-4629-8379-925EF9A7EE7D}" type="presParOf" srcId="{5014659D-D610-4DE7-A7C4-083D2F73753D}" destId="{5DBCF6A7-4E5E-440B-BBC3-4C4AA2FAC97A}" srcOrd="12" destOrd="0" presId="urn:microsoft.com/office/officeart/2009/3/layout/StepUpProcess"/>
    <dgm:cxn modelId="{C0096608-AD0A-434D-BD3B-4B0FA47FB38B}" type="presParOf" srcId="{5DBCF6A7-4E5E-440B-BBC3-4C4AA2FAC97A}" destId="{A01C551C-3C0B-465A-9E56-8A038C01C891}" srcOrd="0" destOrd="0" presId="urn:microsoft.com/office/officeart/2009/3/layout/StepUpProcess"/>
    <dgm:cxn modelId="{8F64A445-9AEB-4134-A32F-B0CAB0271ACF}" type="presParOf" srcId="{5DBCF6A7-4E5E-440B-BBC3-4C4AA2FAC97A}" destId="{6DF61BF8-0B7B-4E75-B5C7-E98FABBBE4D0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8A718D2-FBDE-407B-832C-B780F5A69A95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07CEA6F-41F9-4935-A700-ECAE7C6F689C}">
      <dgm:prSet phldrT="[Text]"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en-US" sz="1600" b="1" dirty="0"/>
            <a:t>Premature  Liberalization</a:t>
          </a:r>
        </a:p>
      </dgm:t>
    </dgm:pt>
    <dgm:pt modelId="{38CD4F77-7514-4AD3-A644-F05D9E1BAE7B}" type="parTrans" cxnId="{96773070-04C4-40AB-A782-3F09EBC4D38D}">
      <dgm:prSet/>
      <dgm:spPr/>
      <dgm:t>
        <a:bodyPr/>
        <a:lstStyle/>
        <a:p>
          <a:endParaRPr lang="en-US" sz="1800"/>
        </a:p>
      </dgm:t>
    </dgm:pt>
    <dgm:pt modelId="{3E6409FC-981B-47F2-A147-CF8356F50B99}" type="sibTrans" cxnId="{96773070-04C4-40AB-A782-3F09EBC4D38D}">
      <dgm:prSet/>
      <dgm:spPr/>
      <dgm:t>
        <a:bodyPr/>
        <a:lstStyle/>
        <a:p>
          <a:endParaRPr lang="en-US" sz="1800"/>
        </a:p>
      </dgm:t>
    </dgm:pt>
    <dgm:pt modelId="{AC522E14-EACC-4767-97B7-B25EFC3CB02F}">
      <dgm:prSet phldrT="[Text]"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en-US" sz="1600" b="1"/>
            <a:t>Cascading Tariff Collapse</a:t>
          </a:r>
        </a:p>
      </dgm:t>
    </dgm:pt>
    <dgm:pt modelId="{078B0A35-DBCE-4701-9915-08C5434ACB1B}" type="parTrans" cxnId="{4CFF808B-7DE1-483C-A2B2-5157DDAE28C8}">
      <dgm:prSet/>
      <dgm:spPr/>
      <dgm:t>
        <a:bodyPr/>
        <a:lstStyle/>
        <a:p>
          <a:endParaRPr lang="en-US" sz="1800"/>
        </a:p>
      </dgm:t>
    </dgm:pt>
    <dgm:pt modelId="{C085BC55-35D6-4019-8077-DFA1F30DAF57}" type="sibTrans" cxnId="{4CFF808B-7DE1-483C-A2B2-5157DDAE28C8}">
      <dgm:prSet/>
      <dgm:spPr/>
      <dgm:t>
        <a:bodyPr/>
        <a:lstStyle/>
        <a:p>
          <a:endParaRPr lang="en-US" sz="1800"/>
        </a:p>
      </dgm:t>
    </dgm:pt>
    <dgm:pt modelId="{9D5458AB-8EFA-4BF9-AE2A-A1A1D8CE061E}">
      <dgm:prSet phldrT="[Text]"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en-US" sz="1600" b="1"/>
            <a:t>Flawed Assumptions</a:t>
          </a:r>
        </a:p>
      </dgm:t>
    </dgm:pt>
    <dgm:pt modelId="{F70666DD-9E19-4DD9-909E-9237BA2D78E8}" type="parTrans" cxnId="{8BAD65F9-C71E-4988-953C-9DE295339A60}">
      <dgm:prSet/>
      <dgm:spPr/>
      <dgm:t>
        <a:bodyPr/>
        <a:lstStyle/>
        <a:p>
          <a:endParaRPr lang="en-US" sz="1800"/>
        </a:p>
      </dgm:t>
    </dgm:pt>
    <dgm:pt modelId="{39C64FF3-1C91-4F99-A88F-30532BA24EFF}" type="sibTrans" cxnId="{8BAD65F9-C71E-4988-953C-9DE295339A60}">
      <dgm:prSet/>
      <dgm:spPr/>
      <dgm:t>
        <a:bodyPr/>
        <a:lstStyle/>
        <a:p>
          <a:endParaRPr lang="en-US" sz="1800"/>
        </a:p>
      </dgm:t>
    </dgm:pt>
    <dgm:pt modelId="{D45C95B6-6BDC-42DE-B68B-8BC115766F51}">
      <dgm:prSet phldrT="[Text]"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en-US" sz="1600" b="1"/>
            <a:t>Fiscal Risk</a:t>
          </a:r>
        </a:p>
      </dgm:t>
    </dgm:pt>
    <dgm:pt modelId="{C4CAF8E7-17EF-4E9B-A721-AF8F01943E16}" type="parTrans" cxnId="{654A5F49-1948-4F20-BC36-9B59EA2A1776}">
      <dgm:prSet/>
      <dgm:spPr/>
      <dgm:t>
        <a:bodyPr/>
        <a:lstStyle/>
        <a:p>
          <a:endParaRPr lang="en-US" sz="1800"/>
        </a:p>
      </dgm:t>
    </dgm:pt>
    <dgm:pt modelId="{06DEE6D5-66B6-4730-8ABF-05A586D00F40}" type="sibTrans" cxnId="{654A5F49-1948-4F20-BC36-9B59EA2A1776}">
      <dgm:prSet/>
      <dgm:spPr/>
      <dgm:t>
        <a:bodyPr/>
        <a:lstStyle/>
        <a:p>
          <a:endParaRPr lang="en-US" sz="1800"/>
        </a:p>
      </dgm:t>
    </dgm:pt>
    <dgm:pt modelId="{4664CE95-E66E-4EF7-9759-F78F91AFDE77}">
      <dgm:prSet phldrT="[Text]"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en-US" sz="1600" b="1"/>
            <a:t>Wrong Sequencing</a:t>
          </a:r>
        </a:p>
      </dgm:t>
    </dgm:pt>
    <dgm:pt modelId="{E9072A94-088C-4DAE-B606-B751E921F88E}" type="parTrans" cxnId="{4FC5538B-6D13-4DE5-AB2F-0F0A478CCA99}">
      <dgm:prSet/>
      <dgm:spPr/>
      <dgm:t>
        <a:bodyPr/>
        <a:lstStyle/>
        <a:p>
          <a:endParaRPr lang="en-US" sz="1800"/>
        </a:p>
      </dgm:t>
    </dgm:pt>
    <dgm:pt modelId="{90C8FA39-7B63-4203-AA44-3BE7A3E8A55C}" type="sibTrans" cxnId="{4FC5538B-6D13-4DE5-AB2F-0F0A478CCA99}">
      <dgm:prSet/>
      <dgm:spPr/>
      <dgm:t>
        <a:bodyPr/>
        <a:lstStyle/>
        <a:p>
          <a:endParaRPr lang="en-US" sz="1800"/>
        </a:p>
      </dgm:t>
    </dgm:pt>
    <dgm:pt modelId="{CE7409D2-85BB-443C-8706-4D3F9771451C}">
      <dgm:prSet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en-US" sz="1200" dirty="0"/>
            <a:t>Flattening duties to 15% by 2030 ignores high energy costs, volatile FX, low FDI, and financing gaps.</a:t>
          </a:r>
        </a:p>
      </dgm:t>
    </dgm:pt>
    <dgm:pt modelId="{0885BFDD-CC5A-49CB-B215-41D39ABBDC3A}" type="parTrans" cxnId="{774778F9-21A6-4006-A8F5-296F6952C090}">
      <dgm:prSet/>
      <dgm:spPr/>
      <dgm:t>
        <a:bodyPr/>
        <a:lstStyle/>
        <a:p>
          <a:endParaRPr lang="en-US" sz="1800"/>
        </a:p>
      </dgm:t>
    </dgm:pt>
    <dgm:pt modelId="{59CA4593-F0CC-4784-86DA-117E5649C624}" type="sibTrans" cxnId="{774778F9-21A6-4006-A8F5-296F6952C090}">
      <dgm:prSet/>
      <dgm:spPr/>
      <dgm:t>
        <a:bodyPr/>
        <a:lstStyle/>
        <a:p>
          <a:endParaRPr lang="en-US" sz="1800"/>
        </a:p>
      </dgm:t>
    </dgm:pt>
    <dgm:pt modelId="{00B99344-21C2-4CF7-BF68-BF4FA763E93E}">
      <dgm:prSet phldrT="[Text]"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en-US" sz="1200"/>
            <a:t>Removes incentive to localize, risking PKR 300bn+ import substitution, PKR 100bn+ vendor investment, and 1.83m jobs.</a:t>
          </a:r>
        </a:p>
      </dgm:t>
    </dgm:pt>
    <dgm:pt modelId="{CCB0574B-AB88-40DF-AAA1-FCC07199C952}" type="parTrans" cxnId="{11EB804B-0D24-4556-8B12-AD5B0466B6E6}">
      <dgm:prSet/>
      <dgm:spPr/>
      <dgm:t>
        <a:bodyPr/>
        <a:lstStyle/>
        <a:p>
          <a:endParaRPr lang="en-US" sz="1800"/>
        </a:p>
      </dgm:t>
    </dgm:pt>
    <dgm:pt modelId="{687B0207-5EAD-4B33-8028-5391F0541258}" type="sibTrans" cxnId="{11EB804B-0D24-4556-8B12-AD5B0466B6E6}">
      <dgm:prSet/>
      <dgm:spPr/>
      <dgm:t>
        <a:bodyPr/>
        <a:lstStyle/>
        <a:p>
          <a:endParaRPr lang="en-US" sz="1800"/>
        </a:p>
      </dgm:t>
    </dgm:pt>
    <dgm:pt modelId="{2D7EFE6E-3219-4030-9C24-C7658519098C}">
      <dgm:prSet phldrT="[Text]"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en-US" sz="1200"/>
            <a:t>Growth projections ignore structural constraints; past zero-duty inputs under EFS didn’t boost competitiveness.</a:t>
          </a:r>
        </a:p>
      </dgm:t>
    </dgm:pt>
    <dgm:pt modelId="{1A2C67D2-54FF-4252-9C3E-741B51A21533}" type="parTrans" cxnId="{80E72FF6-3312-4B13-B3E4-AD6E4C0E66B0}">
      <dgm:prSet/>
      <dgm:spPr/>
      <dgm:t>
        <a:bodyPr/>
        <a:lstStyle/>
        <a:p>
          <a:endParaRPr lang="en-US" sz="1800"/>
        </a:p>
      </dgm:t>
    </dgm:pt>
    <dgm:pt modelId="{48F78C86-F5FC-442A-A955-876F2971E641}" type="sibTrans" cxnId="{80E72FF6-3312-4B13-B3E4-AD6E4C0E66B0}">
      <dgm:prSet/>
      <dgm:spPr/>
      <dgm:t>
        <a:bodyPr/>
        <a:lstStyle/>
        <a:p>
          <a:endParaRPr lang="en-US" sz="1800"/>
        </a:p>
      </dgm:t>
    </dgm:pt>
    <dgm:pt modelId="{3D36F865-78B9-42F2-B498-DA615099BF29}">
      <dgm:prSet phldrT="[Text]"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en-US" sz="1200"/>
            <a:t>PKR 228bn revenue loss likely widens deficit in a low tax-to-GDP economy</a:t>
          </a:r>
        </a:p>
      </dgm:t>
    </dgm:pt>
    <dgm:pt modelId="{D93EBFD3-45B6-434F-B717-3D1E0A87CA5C}" type="parTrans" cxnId="{9390855B-2589-4B4C-804B-555AA49142F3}">
      <dgm:prSet/>
      <dgm:spPr/>
      <dgm:t>
        <a:bodyPr/>
        <a:lstStyle/>
        <a:p>
          <a:endParaRPr lang="en-US" sz="1800"/>
        </a:p>
      </dgm:t>
    </dgm:pt>
    <dgm:pt modelId="{ECD50B68-7949-4D76-97FF-A6DAC4A2EBCD}" type="sibTrans" cxnId="{9390855B-2589-4B4C-804B-555AA49142F3}">
      <dgm:prSet/>
      <dgm:spPr/>
      <dgm:t>
        <a:bodyPr/>
        <a:lstStyle/>
        <a:p>
          <a:endParaRPr lang="en-US" sz="1800"/>
        </a:p>
      </dgm:t>
    </dgm:pt>
    <dgm:pt modelId="{117B8B55-7F39-4E9F-8DFF-ACEEAF9E0FCF}">
      <dgm:prSet phldrT="[Text]"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en-US" sz="1200"/>
            <a:t>Peers kept high CBU tariffs until achieving scale/export readiness — Pakistan is liberalizing before maturity</a:t>
          </a:r>
        </a:p>
      </dgm:t>
    </dgm:pt>
    <dgm:pt modelId="{A3352A6E-8225-4F35-AD21-C27CC4770191}" type="parTrans" cxnId="{7FEC7568-66A9-464A-9743-3B2FFA2B1164}">
      <dgm:prSet/>
      <dgm:spPr/>
      <dgm:t>
        <a:bodyPr/>
        <a:lstStyle/>
        <a:p>
          <a:endParaRPr lang="en-US" sz="1800"/>
        </a:p>
      </dgm:t>
    </dgm:pt>
    <dgm:pt modelId="{F678443E-1D00-476C-BD50-2026D8E161B0}" type="sibTrans" cxnId="{7FEC7568-66A9-464A-9743-3B2FFA2B1164}">
      <dgm:prSet/>
      <dgm:spPr/>
      <dgm:t>
        <a:bodyPr/>
        <a:lstStyle/>
        <a:p>
          <a:endParaRPr lang="en-US" sz="1800"/>
        </a:p>
      </dgm:t>
    </dgm:pt>
    <dgm:pt modelId="{1A5ADE6B-4F9D-4EEB-8807-8C5CE6A186BF}" type="pres">
      <dgm:prSet presAssocID="{C8A718D2-FBDE-407B-832C-B780F5A69A95}" presName="diagram" presStyleCnt="0">
        <dgm:presLayoutVars>
          <dgm:dir/>
          <dgm:resizeHandles val="exact"/>
        </dgm:presLayoutVars>
      </dgm:prSet>
      <dgm:spPr/>
    </dgm:pt>
    <dgm:pt modelId="{B4705C7E-121C-4608-9F0F-0CECB97242A5}" type="pres">
      <dgm:prSet presAssocID="{907CEA6F-41F9-4935-A700-ECAE7C6F689C}" presName="node" presStyleLbl="node1" presStyleIdx="0" presStyleCnt="5">
        <dgm:presLayoutVars>
          <dgm:bulletEnabled val="1"/>
        </dgm:presLayoutVars>
      </dgm:prSet>
      <dgm:spPr/>
    </dgm:pt>
    <dgm:pt modelId="{EC052F01-06BD-4E6B-BC16-F8EEBF8D89D3}" type="pres">
      <dgm:prSet presAssocID="{3E6409FC-981B-47F2-A147-CF8356F50B99}" presName="sibTrans" presStyleCnt="0"/>
      <dgm:spPr/>
    </dgm:pt>
    <dgm:pt modelId="{3E7093BB-7280-4D14-B9CC-F6656F98A777}" type="pres">
      <dgm:prSet presAssocID="{AC522E14-EACC-4767-97B7-B25EFC3CB02F}" presName="node" presStyleLbl="node1" presStyleIdx="1" presStyleCnt="5">
        <dgm:presLayoutVars>
          <dgm:bulletEnabled val="1"/>
        </dgm:presLayoutVars>
      </dgm:prSet>
      <dgm:spPr/>
    </dgm:pt>
    <dgm:pt modelId="{4CCBDBAD-1F51-46B9-AC3E-58A7250B0134}" type="pres">
      <dgm:prSet presAssocID="{C085BC55-35D6-4019-8077-DFA1F30DAF57}" presName="sibTrans" presStyleCnt="0"/>
      <dgm:spPr/>
    </dgm:pt>
    <dgm:pt modelId="{A8C8DDC4-E2DE-45B6-926B-407F620566EB}" type="pres">
      <dgm:prSet presAssocID="{9D5458AB-8EFA-4BF9-AE2A-A1A1D8CE061E}" presName="node" presStyleLbl="node1" presStyleIdx="2" presStyleCnt="5">
        <dgm:presLayoutVars>
          <dgm:bulletEnabled val="1"/>
        </dgm:presLayoutVars>
      </dgm:prSet>
      <dgm:spPr/>
    </dgm:pt>
    <dgm:pt modelId="{9772F8B6-8549-49D8-A562-8707BAF920C0}" type="pres">
      <dgm:prSet presAssocID="{39C64FF3-1C91-4F99-A88F-30532BA24EFF}" presName="sibTrans" presStyleCnt="0"/>
      <dgm:spPr/>
    </dgm:pt>
    <dgm:pt modelId="{D75761B6-82E5-4820-87FC-50E83E009AE1}" type="pres">
      <dgm:prSet presAssocID="{D45C95B6-6BDC-42DE-B68B-8BC115766F51}" presName="node" presStyleLbl="node1" presStyleIdx="3" presStyleCnt="5">
        <dgm:presLayoutVars>
          <dgm:bulletEnabled val="1"/>
        </dgm:presLayoutVars>
      </dgm:prSet>
      <dgm:spPr/>
    </dgm:pt>
    <dgm:pt modelId="{EEEC7B5E-973F-4AFA-A3BF-5983EAAD6104}" type="pres">
      <dgm:prSet presAssocID="{06DEE6D5-66B6-4730-8ABF-05A586D00F40}" presName="sibTrans" presStyleCnt="0"/>
      <dgm:spPr/>
    </dgm:pt>
    <dgm:pt modelId="{709544AF-1A5F-4078-828A-F632765A43EC}" type="pres">
      <dgm:prSet presAssocID="{4664CE95-E66E-4EF7-9759-F78F91AFDE77}" presName="node" presStyleLbl="node1" presStyleIdx="4" presStyleCnt="5">
        <dgm:presLayoutVars>
          <dgm:bulletEnabled val="1"/>
        </dgm:presLayoutVars>
      </dgm:prSet>
      <dgm:spPr/>
    </dgm:pt>
  </dgm:ptLst>
  <dgm:cxnLst>
    <dgm:cxn modelId="{74336440-4831-49A6-95BB-9ECC5D84E352}" type="presOf" srcId="{C8A718D2-FBDE-407B-832C-B780F5A69A95}" destId="{1A5ADE6B-4F9D-4EEB-8807-8C5CE6A186BF}" srcOrd="0" destOrd="0" presId="urn:microsoft.com/office/officeart/2005/8/layout/default"/>
    <dgm:cxn modelId="{9390855B-2589-4B4C-804B-555AA49142F3}" srcId="{D45C95B6-6BDC-42DE-B68B-8BC115766F51}" destId="{3D36F865-78B9-42F2-B498-DA615099BF29}" srcOrd="0" destOrd="0" parTransId="{D93EBFD3-45B6-434F-B717-3D1E0A87CA5C}" sibTransId="{ECD50B68-7949-4D76-97FF-A6DAC4A2EBCD}"/>
    <dgm:cxn modelId="{D1CB8A63-C7EA-4026-8C51-E0634A2EEC55}" type="presOf" srcId="{9D5458AB-8EFA-4BF9-AE2A-A1A1D8CE061E}" destId="{A8C8DDC4-E2DE-45B6-926B-407F620566EB}" srcOrd="0" destOrd="0" presId="urn:microsoft.com/office/officeart/2005/8/layout/default"/>
    <dgm:cxn modelId="{7FEC7568-66A9-464A-9743-3B2FFA2B1164}" srcId="{4664CE95-E66E-4EF7-9759-F78F91AFDE77}" destId="{117B8B55-7F39-4E9F-8DFF-ACEEAF9E0FCF}" srcOrd="0" destOrd="0" parTransId="{A3352A6E-8225-4F35-AD21-C27CC4770191}" sibTransId="{F678443E-1D00-476C-BD50-2026D8E161B0}"/>
    <dgm:cxn modelId="{654A5F49-1948-4F20-BC36-9B59EA2A1776}" srcId="{C8A718D2-FBDE-407B-832C-B780F5A69A95}" destId="{D45C95B6-6BDC-42DE-B68B-8BC115766F51}" srcOrd="3" destOrd="0" parTransId="{C4CAF8E7-17EF-4E9B-A721-AF8F01943E16}" sibTransId="{06DEE6D5-66B6-4730-8ABF-05A586D00F40}"/>
    <dgm:cxn modelId="{11EB804B-0D24-4556-8B12-AD5B0466B6E6}" srcId="{AC522E14-EACC-4767-97B7-B25EFC3CB02F}" destId="{00B99344-21C2-4CF7-BF68-BF4FA763E93E}" srcOrd="0" destOrd="0" parTransId="{CCB0574B-AB88-40DF-AAA1-FCC07199C952}" sibTransId="{687B0207-5EAD-4B33-8028-5391F0541258}"/>
    <dgm:cxn modelId="{62E38A6B-94BA-4B30-A71C-ABDB0986AD2C}" type="presOf" srcId="{CE7409D2-85BB-443C-8706-4D3F9771451C}" destId="{B4705C7E-121C-4608-9F0F-0CECB97242A5}" srcOrd="0" destOrd="1" presId="urn:microsoft.com/office/officeart/2005/8/layout/default"/>
    <dgm:cxn modelId="{A918CC4C-749E-45C5-8FDA-66A4C7E15202}" type="presOf" srcId="{4664CE95-E66E-4EF7-9759-F78F91AFDE77}" destId="{709544AF-1A5F-4078-828A-F632765A43EC}" srcOrd="0" destOrd="0" presId="urn:microsoft.com/office/officeart/2005/8/layout/default"/>
    <dgm:cxn modelId="{96773070-04C4-40AB-A782-3F09EBC4D38D}" srcId="{C8A718D2-FBDE-407B-832C-B780F5A69A95}" destId="{907CEA6F-41F9-4935-A700-ECAE7C6F689C}" srcOrd="0" destOrd="0" parTransId="{38CD4F77-7514-4AD3-A644-F05D9E1BAE7B}" sibTransId="{3E6409FC-981B-47F2-A147-CF8356F50B99}"/>
    <dgm:cxn modelId="{A4F30887-6821-41D0-AB28-9C6A4F80ED33}" type="presOf" srcId="{00B99344-21C2-4CF7-BF68-BF4FA763E93E}" destId="{3E7093BB-7280-4D14-B9CC-F6656F98A777}" srcOrd="0" destOrd="1" presId="urn:microsoft.com/office/officeart/2005/8/layout/default"/>
    <dgm:cxn modelId="{4FC5538B-6D13-4DE5-AB2F-0F0A478CCA99}" srcId="{C8A718D2-FBDE-407B-832C-B780F5A69A95}" destId="{4664CE95-E66E-4EF7-9759-F78F91AFDE77}" srcOrd="4" destOrd="0" parTransId="{E9072A94-088C-4DAE-B606-B751E921F88E}" sibTransId="{90C8FA39-7B63-4203-AA44-3BE7A3E8A55C}"/>
    <dgm:cxn modelId="{4CFF808B-7DE1-483C-A2B2-5157DDAE28C8}" srcId="{C8A718D2-FBDE-407B-832C-B780F5A69A95}" destId="{AC522E14-EACC-4767-97B7-B25EFC3CB02F}" srcOrd="1" destOrd="0" parTransId="{078B0A35-DBCE-4701-9915-08C5434ACB1B}" sibTransId="{C085BC55-35D6-4019-8077-DFA1F30DAF57}"/>
    <dgm:cxn modelId="{B86356AA-815D-423D-804E-6D946019B548}" type="presOf" srcId="{D45C95B6-6BDC-42DE-B68B-8BC115766F51}" destId="{D75761B6-82E5-4820-87FC-50E83E009AE1}" srcOrd="0" destOrd="0" presId="urn:microsoft.com/office/officeart/2005/8/layout/default"/>
    <dgm:cxn modelId="{613446AC-3F17-45E4-B678-CD1049B6AD94}" type="presOf" srcId="{AC522E14-EACC-4767-97B7-B25EFC3CB02F}" destId="{3E7093BB-7280-4D14-B9CC-F6656F98A777}" srcOrd="0" destOrd="0" presId="urn:microsoft.com/office/officeart/2005/8/layout/default"/>
    <dgm:cxn modelId="{381C17BC-8391-4DC9-87A0-2391D229BCEA}" type="presOf" srcId="{3D36F865-78B9-42F2-B498-DA615099BF29}" destId="{D75761B6-82E5-4820-87FC-50E83E009AE1}" srcOrd="0" destOrd="1" presId="urn:microsoft.com/office/officeart/2005/8/layout/default"/>
    <dgm:cxn modelId="{2638F2C7-9144-43D6-979C-F754D14E2EED}" type="presOf" srcId="{117B8B55-7F39-4E9F-8DFF-ACEEAF9E0FCF}" destId="{709544AF-1A5F-4078-828A-F632765A43EC}" srcOrd="0" destOrd="1" presId="urn:microsoft.com/office/officeart/2005/8/layout/default"/>
    <dgm:cxn modelId="{5986F3DE-8509-4DB1-85AC-4B8D3982F27B}" type="presOf" srcId="{907CEA6F-41F9-4935-A700-ECAE7C6F689C}" destId="{B4705C7E-121C-4608-9F0F-0CECB97242A5}" srcOrd="0" destOrd="0" presId="urn:microsoft.com/office/officeart/2005/8/layout/default"/>
    <dgm:cxn modelId="{3F00C8E8-6977-4232-8C1E-783C5C2BC7BC}" type="presOf" srcId="{2D7EFE6E-3219-4030-9C24-C7658519098C}" destId="{A8C8DDC4-E2DE-45B6-926B-407F620566EB}" srcOrd="0" destOrd="1" presId="urn:microsoft.com/office/officeart/2005/8/layout/default"/>
    <dgm:cxn modelId="{80E72FF6-3312-4B13-B3E4-AD6E4C0E66B0}" srcId="{9D5458AB-8EFA-4BF9-AE2A-A1A1D8CE061E}" destId="{2D7EFE6E-3219-4030-9C24-C7658519098C}" srcOrd="0" destOrd="0" parTransId="{1A2C67D2-54FF-4252-9C3E-741B51A21533}" sibTransId="{48F78C86-F5FC-442A-A955-876F2971E641}"/>
    <dgm:cxn modelId="{8BAD65F9-C71E-4988-953C-9DE295339A60}" srcId="{C8A718D2-FBDE-407B-832C-B780F5A69A95}" destId="{9D5458AB-8EFA-4BF9-AE2A-A1A1D8CE061E}" srcOrd="2" destOrd="0" parTransId="{F70666DD-9E19-4DD9-909E-9237BA2D78E8}" sibTransId="{39C64FF3-1C91-4F99-A88F-30532BA24EFF}"/>
    <dgm:cxn modelId="{774778F9-21A6-4006-A8F5-296F6952C090}" srcId="{907CEA6F-41F9-4935-A700-ECAE7C6F689C}" destId="{CE7409D2-85BB-443C-8706-4D3F9771451C}" srcOrd="0" destOrd="0" parTransId="{0885BFDD-CC5A-49CB-B215-41D39ABBDC3A}" sibTransId="{59CA4593-F0CC-4784-86DA-117E5649C624}"/>
    <dgm:cxn modelId="{8B64022D-C0A5-403A-A249-477217747341}" type="presParOf" srcId="{1A5ADE6B-4F9D-4EEB-8807-8C5CE6A186BF}" destId="{B4705C7E-121C-4608-9F0F-0CECB97242A5}" srcOrd="0" destOrd="0" presId="urn:microsoft.com/office/officeart/2005/8/layout/default"/>
    <dgm:cxn modelId="{59C10A91-091D-403E-975E-22BD60C6DFAD}" type="presParOf" srcId="{1A5ADE6B-4F9D-4EEB-8807-8C5CE6A186BF}" destId="{EC052F01-06BD-4E6B-BC16-F8EEBF8D89D3}" srcOrd="1" destOrd="0" presId="urn:microsoft.com/office/officeart/2005/8/layout/default"/>
    <dgm:cxn modelId="{10B0BCEB-4FB1-43E2-9A01-EBB3CBD4D50A}" type="presParOf" srcId="{1A5ADE6B-4F9D-4EEB-8807-8C5CE6A186BF}" destId="{3E7093BB-7280-4D14-B9CC-F6656F98A777}" srcOrd="2" destOrd="0" presId="urn:microsoft.com/office/officeart/2005/8/layout/default"/>
    <dgm:cxn modelId="{02E081C3-034F-4F56-BBDC-379F23F92433}" type="presParOf" srcId="{1A5ADE6B-4F9D-4EEB-8807-8C5CE6A186BF}" destId="{4CCBDBAD-1F51-46B9-AC3E-58A7250B0134}" srcOrd="3" destOrd="0" presId="urn:microsoft.com/office/officeart/2005/8/layout/default"/>
    <dgm:cxn modelId="{A22B1840-3991-4670-8DB4-6DD2FCB86C54}" type="presParOf" srcId="{1A5ADE6B-4F9D-4EEB-8807-8C5CE6A186BF}" destId="{A8C8DDC4-E2DE-45B6-926B-407F620566EB}" srcOrd="4" destOrd="0" presId="urn:microsoft.com/office/officeart/2005/8/layout/default"/>
    <dgm:cxn modelId="{2E52FAB5-503B-434F-8161-210A4723BE8D}" type="presParOf" srcId="{1A5ADE6B-4F9D-4EEB-8807-8C5CE6A186BF}" destId="{9772F8B6-8549-49D8-A562-8707BAF920C0}" srcOrd="5" destOrd="0" presId="urn:microsoft.com/office/officeart/2005/8/layout/default"/>
    <dgm:cxn modelId="{F645386E-549B-4EE4-9C72-8BA9E4830A36}" type="presParOf" srcId="{1A5ADE6B-4F9D-4EEB-8807-8C5CE6A186BF}" destId="{D75761B6-82E5-4820-87FC-50E83E009AE1}" srcOrd="6" destOrd="0" presId="urn:microsoft.com/office/officeart/2005/8/layout/default"/>
    <dgm:cxn modelId="{6F0C67FF-3E27-4410-AED4-B177945C69F4}" type="presParOf" srcId="{1A5ADE6B-4F9D-4EEB-8807-8C5CE6A186BF}" destId="{EEEC7B5E-973F-4AFA-A3BF-5983EAAD6104}" srcOrd="7" destOrd="0" presId="urn:microsoft.com/office/officeart/2005/8/layout/default"/>
    <dgm:cxn modelId="{FB60A807-326D-41FC-8479-54593222D878}" type="presParOf" srcId="{1A5ADE6B-4F9D-4EEB-8807-8C5CE6A186BF}" destId="{709544AF-1A5F-4078-828A-F632765A43EC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7887F6-EB5F-416F-A27E-585F74288EAE}">
      <dsp:nvSpPr>
        <dsp:cNvPr id="0" name=""/>
        <dsp:cNvSpPr/>
      </dsp:nvSpPr>
      <dsp:spPr>
        <a:xfrm rot="16200000">
          <a:off x="-1799983" y="1803301"/>
          <a:ext cx="4917163" cy="1310560"/>
        </a:xfrm>
        <a:prstGeom prst="flowChartManualOperation">
          <a:avLst/>
        </a:prstGeom>
        <a:solidFill>
          <a:srgbClr val="8E0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430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bg1"/>
              </a:solidFill>
            </a:rPr>
            <a:t>Policy stability over decades</a:t>
          </a:r>
        </a:p>
      </dsp:txBody>
      <dsp:txXfrm rot="5400000">
        <a:off x="3318" y="983433"/>
        <a:ext cx="1310560" cy="2950297"/>
      </dsp:txXfrm>
    </dsp:sp>
    <dsp:sp modelId="{9407CBE9-98DF-4BAC-AE8F-04E711F2B9C1}">
      <dsp:nvSpPr>
        <dsp:cNvPr id="0" name=""/>
        <dsp:cNvSpPr/>
      </dsp:nvSpPr>
      <dsp:spPr>
        <a:xfrm rot="16200000">
          <a:off x="-391131" y="1803301"/>
          <a:ext cx="4917163" cy="1310560"/>
        </a:xfrm>
        <a:prstGeom prst="flowChartManualOperation">
          <a:avLst/>
        </a:prstGeom>
        <a:solidFill>
          <a:schemeClr val="bg1">
            <a:lumMod val="8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430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solidFill>
                <a:schemeClr val="tx1"/>
              </a:solidFill>
            </a:rPr>
            <a:t>Protected home market until scale achieved</a:t>
          </a:r>
        </a:p>
      </dsp:txBody>
      <dsp:txXfrm rot="5400000">
        <a:off x="1412170" y="983433"/>
        <a:ext cx="1310560" cy="2950297"/>
      </dsp:txXfrm>
    </dsp:sp>
    <dsp:sp modelId="{AD8F2FE1-4DD9-4977-BF24-41DBB2FC33B3}">
      <dsp:nvSpPr>
        <dsp:cNvPr id="0" name=""/>
        <dsp:cNvSpPr/>
      </dsp:nvSpPr>
      <dsp:spPr>
        <a:xfrm rot="16200000">
          <a:off x="1017721" y="1803301"/>
          <a:ext cx="4917163" cy="1310560"/>
        </a:xfrm>
        <a:prstGeom prst="flowChartManualOperation">
          <a:avLst/>
        </a:prstGeom>
        <a:solidFill>
          <a:schemeClr val="bg1">
            <a:lumMod val="8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430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solidFill>
                <a:schemeClr val="tx1"/>
              </a:solidFill>
            </a:rPr>
            <a:t>Attract foreign OEMs and gave them reasons to stay</a:t>
          </a:r>
        </a:p>
      </dsp:txBody>
      <dsp:txXfrm rot="5400000">
        <a:off x="2821022" y="983433"/>
        <a:ext cx="1310560" cy="2950297"/>
      </dsp:txXfrm>
    </dsp:sp>
    <dsp:sp modelId="{2F7B0A55-19D0-4169-B2CD-662B0B2B8AA5}">
      <dsp:nvSpPr>
        <dsp:cNvPr id="0" name=""/>
        <dsp:cNvSpPr/>
      </dsp:nvSpPr>
      <dsp:spPr>
        <a:xfrm rot="16200000">
          <a:off x="2426574" y="1803301"/>
          <a:ext cx="4917163" cy="1310560"/>
        </a:xfrm>
        <a:prstGeom prst="flowChartManualOperation">
          <a:avLst/>
        </a:prstGeom>
        <a:solidFill>
          <a:srgbClr val="8E0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430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solidFill>
                <a:schemeClr val="bg1"/>
              </a:solidFill>
            </a:rPr>
            <a:t>Push </a:t>
          </a:r>
          <a:r>
            <a:rPr lang="en-US" sz="1600" b="1" kern="1200">
              <a:solidFill>
                <a:schemeClr val="bg1"/>
              </a:solidFill>
            </a:rPr>
            <a:t>localization</a:t>
          </a:r>
          <a:r>
            <a:rPr lang="en-US" sz="1800" b="1" kern="1200">
              <a:solidFill>
                <a:schemeClr val="bg1"/>
              </a:solidFill>
            </a:rPr>
            <a:t> beyond assembly</a:t>
          </a:r>
        </a:p>
      </dsp:txBody>
      <dsp:txXfrm rot="5400000">
        <a:off x="4229875" y="983433"/>
        <a:ext cx="1310560" cy="2950297"/>
      </dsp:txXfrm>
    </dsp:sp>
    <dsp:sp modelId="{6FF913EB-AFC6-4692-AD48-680DDE6DB5AB}">
      <dsp:nvSpPr>
        <dsp:cNvPr id="0" name=""/>
        <dsp:cNvSpPr/>
      </dsp:nvSpPr>
      <dsp:spPr>
        <a:xfrm rot="16200000">
          <a:off x="3835427" y="1803301"/>
          <a:ext cx="4917163" cy="1310560"/>
        </a:xfrm>
        <a:prstGeom prst="flowChartManualOperation">
          <a:avLst/>
        </a:prstGeom>
        <a:solidFill>
          <a:schemeClr val="bg1">
            <a:lumMod val="8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430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tx1"/>
              </a:solidFill>
            </a:rPr>
            <a:t>Export incentives from day one</a:t>
          </a:r>
        </a:p>
      </dsp:txBody>
      <dsp:txXfrm rot="5400000">
        <a:off x="5638728" y="983433"/>
        <a:ext cx="1310560" cy="2950297"/>
      </dsp:txXfrm>
    </dsp:sp>
    <dsp:sp modelId="{70E44BD5-949E-420F-86AD-C40D52C29453}">
      <dsp:nvSpPr>
        <dsp:cNvPr id="0" name=""/>
        <dsp:cNvSpPr/>
      </dsp:nvSpPr>
      <dsp:spPr>
        <a:xfrm rot="16200000">
          <a:off x="5244279" y="1803301"/>
          <a:ext cx="4917163" cy="1310560"/>
        </a:xfrm>
        <a:prstGeom prst="flowChartManualOperation">
          <a:avLst/>
        </a:prstGeom>
        <a:solidFill>
          <a:schemeClr val="bg1">
            <a:lumMod val="8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430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tx1"/>
              </a:solidFill>
            </a:rPr>
            <a:t>Opened export markets through FTAs</a:t>
          </a:r>
        </a:p>
      </dsp:txBody>
      <dsp:txXfrm rot="5400000">
        <a:off x="7047580" y="983433"/>
        <a:ext cx="1310560" cy="295029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E7D116-583D-474A-86C0-0EE27A49DACC}">
      <dsp:nvSpPr>
        <dsp:cNvPr id="0" name=""/>
        <dsp:cNvSpPr/>
      </dsp:nvSpPr>
      <dsp:spPr>
        <a:xfrm rot="5400000">
          <a:off x="282501" y="2353372"/>
          <a:ext cx="838844" cy="1395818"/>
        </a:xfrm>
        <a:prstGeom prst="corner">
          <a:avLst>
            <a:gd name="adj1" fmla="val 16120"/>
            <a:gd name="adj2" fmla="val 1611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747964-D0DE-471A-BA5C-A82AAB714C53}">
      <dsp:nvSpPr>
        <dsp:cNvPr id="0" name=""/>
        <dsp:cNvSpPr/>
      </dsp:nvSpPr>
      <dsp:spPr>
        <a:xfrm>
          <a:off x="142477" y="2770421"/>
          <a:ext cx="1260152" cy="11045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/>
            <a:t>Investors commit only when policy stability is there</a:t>
          </a:r>
        </a:p>
      </dsp:txBody>
      <dsp:txXfrm>
        <a:off x="142477" y="2770421"/>
        <a:ext cx="1260152" cy="1104597"/>
      </dsp:txXfrm>
    </dsp:sp>
    <dsp:sp modelId="{E302A69A-8071-49CF-A485-B8214806BCE0}">
      <dsp:nvSpPr>
        <dsp:cNvPr id="0" name=""/>
        <dsp:cNvSpPr/>
      </dsp:nvSpPr>
      <dsp:spPr>
        <a:xfrm>
          <a:off x="1164865" y="2250610"/>
          <a:ext cx="237764" cy="237764"/>
        </a:xfrm>
        <a:prstGeom prst="triangle">
          <a:avLst>
            <a:gd name="adj" fmla="val 100000"/>
          </a:avLst>
        </a:prstGeom>
        <a:solidFill>
          <a:srgbClr val="8E0000"/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5C52AA-5992-44F9-B80C-68F40FC71CBA}">
      <dsp:nvSpPr>
        <dsp:cNvPr id="0" name=""/>
        <dsp:cNvSpPr/>
      </dsp:nvSpPr>
      <dsp:spPr>
        <a:xfrm rot="5400000">
          <a:off x="1825174" y="1971636"/>
          <a:ext cx="838844" cy="1395818"/>
        </a:xfrm>
        <a:prstGeom prst="corner">
          <a:avLst>
            <a:gd name="adj1" fmla="val 16120"/>
            <a:gd name="adj2" fmla="val 1611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57D793-F2FC-4D96-A121-2FF78F888561}">
      <dsp:nvSpPr>
        <dsp:cNvPr id="0" name=""/>
        <dsp:cNvSpPr/>
      </dsp:nvSpPr>
      <dsp:spPr>
        <a:xfrm>
          <a:off x="1685150" y="2388685"/>
          <a:ext cx="1260152" cy="11045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/>
            <a:t>Performance-based incentives drives results such as exports and localization</a:t>
          </a:r>
        </a:p>
      </dsp:txBody>
      <dsp:txXfrm>
        <a:off x="1685150" y="2388685"/>
        <a:ext cx="1260152" cy="1104597"/>
      </dsp:txXfrm>
    </dsp:sp>
    <dsp:sp modelId="{5B2E320B-B5B0-4B52-8864-9530DB4B9CB6}">
      <dsp:nvSpPr>
        <dsp:cNvPr id="0" name=""/>
        <dsp:cNvSpPr/>
      </dsp:nvSpPr>
      <dsp:spPr>
        <a:xfrm>
          <a:off x="2707538" y="1868874"/>
          <a:ext cx="237764" cy="237764"/>
        </a:xfrm>
        <a:prstGeom prst="triangle">
          <a:avLst>
            <a:gd name="adj" fmla="val 100000"/>
          </a:avLst>
        </a:prstGeom>
        <a:solidFill>
          <a:srgbClr val="8E0000"/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3F7380-5E92-4E05-91B4-ECAED79B3CA8}">
      <dsp:nvSpPr>
        <dsp:cNvPr id="0" name=""/>
        <dsp:cNvSpPr/>
      </dsp:nvSpPr>
      <dsp:spPr>
        <a:xfrm rot="5400000">
          <a:off x="3367847" y="1589900"/>
          <a:ext cx="838844" cy="1395818"/>
        </a:xfrm>
        <a:prstGeom prst="corner">
          <a:avLst>
            <a:gd name="adj1" fmla="val 16120"/>
            <a:gd name="adj2" fmla="val 1611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7CBA28-4EB0-497A-B3C0-EDC265F75749}">
      <dsp:nvSpPr>
        <dsp:cNvPr id="0" name=""/>
        <dsp:cNvSpPr/>
      </dsp:nvSpPr>
      <dsp:spPr>
        <a:xfrm>
          <a:off x="3227823" y="2006949"/>
          <a:ext cx="1260152" cy="11045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/>
            <a:t>Gradual localization builds capability</a:t>
          </a:r>
        </a:p>
      </dsp:txBody>
      <dsp:txXfrm>
        <a:off x="3227823" y="2006949"/>
        <a:ext cx="1260152" cy="1104597"/>
      </dsp:txXfrm>
    </dsp:sp>
    <dsp:sp modelId="{437E4168-5E3F-4BDA-BEC6-5D1181AFC967}">
      <dsp:nvSpPr>
        <dsp:cNvPr id="0" name=""/>
        <dsp:cNvSpPr/>
      </dsp:nvSpPr>
      <dsp:spPr>
        <a:xfrm>
          <a:off x="4250211" y="1487138"/>
          <a:ext cx="237764" cy="237764"/>
        </a:xfrm>
        <a:prstGeom prst="triangle">
          <a:avLst>
            <a:gd name="adj" fmla="val 100000"/>
          </a:avLst>
        </a:prstGeom>
        <a:solidFill>
          <a:srgbClr val="8E0000"/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6F004B-B8FC-4CE8-B46B-3DE96D02E985}">
      <dsp:nvSpPr>
        <dsp:cNvPr id="0" name=""/>
        <dsp:cNvSpPr/>
      </dsp:nvSpPr>
      <dsp:spPr>
        <a:xfrm rot="5400000">
          <a:off x="4910520" y="1208164"/>
          <a:ext cx="838844" cy="1395818"/>
        </a:xfrm>
        <a:prstGeom prst="corner">
          <a:avLst>
            <a:gd name="adj1" fmla="val 16120"/>
            <a:gd name="adj2" fmla="val 1611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FBAB5F-8A16-4EAD-B72F-DDA3CF46CC8F}">
      <dsp:nvSpPr>
        <dsp:cNvPr id="0" name=""/>
        <dsp:cNvSpPr/>
      </dsp:nvSpPr>
      <dsp:spPr>
        <a:xfrm>
          <a:off x="4770496" y="1625213"/>
          <a:ext cx="1260152" cy="11045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/>
            <a:t>Market protection is a necessity, not a luxury during growth stage</a:t>
          </a:r>
        </a:p>
      </dsp:txBody>
      <dsp:txXfrm>
        <a:off x="4770496" y="1625213"/>
        <a:ext cx="1260152" cy="1104597"/>
      </dsp:txXfrm>
    </dsp:sp>
    <dsp:sp modelId="{772BD794-8B89-4AAB-8FD9-708450919F75}">
      <dsp:nvSpPr>
        <dsp:cNvPr id="0" name=""/>
        <dsp:cNvSpPr/>
      </dsp:nvSpPr>
      <dsp:spPr>
        <a:xfrm>
          <a:off x="5792884" y="1105402"/>
          <a:ext cx="237764" cy="237764"/>
        </a:xfrm>
        <a:prstGeom prst="triangle">
          <a:avLst>
            <a:gd name="adj" fmla="val 100000"/>
          </a:avLst>
        </a:prstGeom>
        <a:solidFill>
          <a:srgbClr val="8E0000"/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69F9BF-2FCA-4EB9-BD71-D2422D5E0FEB}">
      <dsp:nvSpPr>
        <dsp:cNvPr id="0" name=""/>
        <dsp:cNvSpPr/>
      </dsp:nvSpPr>
      <dsp:spPr>
        <a:xfrm rot="5400000">
          <a:off x="6453193" y="826428"/>
          <a:ext cx="838844" cy="1395818"/>
        </a:xfrm>
        <a:prstGeom prst="corner">
          <a:avLst>
            <a:gd name="adj1" fmla="val 16120"/>
            <a:gd name="adj2" fmla="val 1611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2DF294-E2BC-4FF8-8177-9C4A46A1393D}">
      <dsp:nvSpPr>
        <dsp:cNvPr id="0" name=""/>
        <dsp:cNvSpPr/>
      </dsp:nvSpPr>
      <dsp:spPr>
        <a:xfrm>
          <a:off x="6313169" y="1243477"/>
          <a:ext cx="1260152" cy="11045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/>
            <a:t>Raw material handicap needs to be fixed to become competitive against regional peers</a:t>
          </a:r>
        </a:p>
      </dsp:txBody>
      <dsp:txXfrm>
        <a:off x="6313169" y="1243477"/>
        <a:ext cx="1260152" cy="1104597"/>
      </dsp:txXfrm>
    </dsp:sp>
    <dsp:sp modelId="{2DF361CF-DCAC-49C7-9054-48E6F8A72E7A}">
      <dsp:nvSpPr>
        <dsp:cNvPr id="0" name=""/>
        <dsp:cNvSpPr/>
      </dsp:nvSpPr>
      <dsp:spPr>
        <a:xfrm>
          <a:off x="7335557" y="723666"/>
          <a:ext cx="237764" cy="237764"/>
        </a:xfrm>
        <a:prstGeom prst="triangle">
          <a:avLst>
            <a:gd name="adj" fmla="val 100000"/>
          </a:avLst>
        </a:prstGeom>
        <a:solidFill>
          <a:srgbClr val="8E0000"/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6424D8-CB2F-4FD4-9F0C-545DC9398872}">
      <dsp:nvSpPr>
        <dsp:cNvPr id="0" name=""/>
        <dsp:cNvSpPr/>
      </dsp:nvSpPr>
      <dsp:spPr>
        <a:xfrm rot="5400000">
          <a:off x="7995866" y="444692"/>
          <a:ext cx="838844" cy="1395818"/>
        </a:xfrm>
        <a:prstGeom prst="corner">
          <a:avLst>
            <a:gd name="adj1" fmla="val 16120"/>
            <a:gd name="adj2" fmla="val 1611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9CEB43-FAF8-47BB-830F-A94649671863}">
      <dsp:nvSpPr>
        <dsp:cNvPr id="0" name=""/>
        <dsp:cNvSpPr/>
      </dsp:nvSpPr>
      <dsp:spPr>
        <a:xfrm>
          <a:off x="7855842" y="861741"/>
          <a:ext cx="1260152" cy="11045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/>
            <a:t>Trade agreements/FTAs opens export doors</a:t>
          </a:r>
        </a:p>
      </dsp:txBody>
      <dsp:txXfrm>
        <a:off x="7855842" y="861741"/>
        <a:ext cx="1260152" cy="1104597"/>
      </dsp:txXfrm>
    </dsp:sp>
    <dsp:sp modelId="{1E69CB05-8ED1-4254-9322-D625672FCB91}">
      <dsp:nvSpPr>
        <dsp:cNvPr id="0" name=""/>
        <dsp:cNvSpPr/>
      </dsp:nvSpPr>
      <dsp:spPr>
        <a:xfrm>
          <a:off x="8878230" y="341930"/>
          <a:ext cx="237764" cy="237764"/>
        </a:xfrm>
        <a:prstGeom prst="triangle">
          <a:avLst>
            <a:gd name="adj" fmla="val 100000"/>
          </a:avLst>
        </a:prstGeom>
        <a:solidFill>
          <a:srgbClr val="8E0000"/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1C551C-3C0B-465A-9E56-8A038C01C891}">
      <dsp:nvSpPr>
        <dsp:cNvPr id="0" name=""/>
        <dsp:cNvSpPr/>
      </dsp:nvSpPr>
      <dsp:spPr>
        <a:xfrm rot="5400000">
          <a:off x="9538539" y="62956"/>
          <a:ext cx="838844" cy="1395818"/>
        </a:xfrm>
        <a:prstGeom prst="corner">
          <a:avLst>
            <a:gd name="adj1" fmla="val 16120"/>
            <a:gd name="adj2" fmla="val 1611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F61BF8-0B7B-4E75-B5C7-E98FABBBE4D0}">
      <dsp:nvSpPr>
        <dsp:cNvPr id="0" name=""/>
        <dsp:cNvSpPr/>
      </dsp:nvSpPr>
      <dsp:spPr>
        <a:xfrm>
          <a:off x="9398515" y="480005"/>
          <a:ext cx="1260152" cy="11045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/>
            <a:t>Testing labs are crucial to ensure </a:t>
          </a:r>
          <a:r>
            <a:rPr lang="en-US" sz="1200" b="0" kern="1200"/>
            <a:t>parts qualify for foreign validation</a:t>
          </a:r>
          <a:endParaRPr lang="en-US" sz="1400" b="0" kern="1200"/>
        </a:p>
      </dsp:txBody>
      <dsp:txXfrm>
        <a:off x="9398515" y="480005"/>
        <a:ext cx="1260152" cy="110459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705C7E-121C-4608-9F0F-0CECB97242A5}">
      <dsp:nvSpPr>
        <dsp:cNvPr id="0" name=""/>
        <dsp:cNvSpPr/>
      </dsp:nvSpPr>
      <dsp:spPr>
        <a:xfrm>
          <a:off x="0" y="532759"/>
          <a:ext cx="3023441" cy="1814064"/>
        </a:xfrm>
        <a:prstGeom prst="rect">
          <a:avLst/>
        </a:prstGeom>
        <a:solidFill>
          <a:schemeClr val="tx1">
            <a:lumMod val="50000"/>
            <a:lumOff val="5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Premature  Liberalization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Flattening duties to 15% by 2030 ignores high energy costs, volatile FX, low FDI, and financing gaps.</a:t>
          </a:r>
        </a:p>
      </dsp:txBody>
      <dsp:txXfrm>
        <a:off x="0" y="532759"/>
        <a:ext cx="3023441" cy="1814064"/>
      </dsp:txXfrm>
    </dsp:sp>
    <dsp:sp modelId="{3E7093BB-7280-4D14-B9CC-F6656F98A777}">
      <dsp:nvSpPr>
        <dsp:cNvPr id="0" name=""/>
        <dsp:cNvSpPr/>
      </dsp:nvSpPr>
      <dsp:spPr>
        <a:xfrm>
          <a:off x="3325785" y="532759"/>
          <a:ext cx="3023441" cy="1814064"/>
        </a:xfrm>
        <a:prstGeom prst="rect">
          <a:avLst/>
        </a:prstGeom>
        <a:solidFill>
          <a:schemeClr val="tx1">
            <a:lumMod val="50000"/>
            <a:lumOff val="5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Cascading Tariff Collapse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Removes incentive to localize, risking PKR 300bn+ import substitution, PKR 100bn+ vendor investment, and 1.83m jobs.</a:t>
          </a:r>
        </a:p>
      </dsp:txBody>
      <dsp:txXfrm>
        <a:off x="3325785" y="532759"/>
        <a:ext cx="3023441" cy="1814064"/>
      </dsp:txXfrm>
    </dsp:sp>
    <dsp:sp modelId="{A8C8DDC4-E2DE-45B6-926B-407F620566EB}">
      <dsp:nvSpPr>
        <dsp:cNvPr id="0" name=""/>
        <dsp:cNvSpPr/>
      </dsp:nvSpPr>
      <dsp:spPr>
        <a:xfrm>
          <a:off x="6651570" y="532759"/>
          <a:ext cx="3023441" cy="1814064"/>
        </a:xfrm>
        <a:prstGeom prst="rect">
          <a:avLst/>
        </a:prstGeom>
        <a:solidFill>
          <a:schemeClr val="tx1">
            <a:lumMod val="50000"/>
            <a:lumOff val="5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Flawed Assumptions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Growth projections ignore structural constraints; past zero-duty inputs under EFS didn’t boost competitiveness.</a:t>
          </a:r>
        </a:p>
      </dsp:txBody>
      <dsp:txXfrm>
        <a:off x="6651570" y="532759"/>
        <a:ext cx="3023441" cy="1814064"/>
      </dsp:txXfrm>
    </dsp:sp>
    <dsp:sp modelId="{D75761B6-82E5-4820-87FC-50E83E009AE1}">
      <dsp:nvSpPr>
        <dsp:cNvPr id="0" name=""/>
        <dsp:cNvSpPr/>
      </dsp:nvSpPr>
      <dsp:spPr>
        <a:xfrm>
          <a:off x="1662892" y="2649168"/>
          <a:ext cx="3023441" cy="1814064"/>
        </a:xfrm>
        <a:prstGeom prst="rect">
          <a:avLst/>
        </a:prstGeom>
        <a:solidFill>
          <a:schemeClr val="tx1">
            <a:lumMod val="50000"/>
            <a:lumOff val="5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Fiscal Risk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PKR 228bn revenue loss likely widens deficit in a low tax-to-GDP economy</a:t>
          </a:r>
        </a:p>
      </dsp:txBody>
      <dsp:txXfrm>
        <a:off x="1662892" y="2649168"/>
        <a:ext cx="3023441" cy="1814064"/>
      </dsp:txXfrm>
    </dsp:sp>
    <dsp:sp modelId="{709544AF-1A5F-4078-828A-F632765A43EC}">
      <dsp:nvSpPr>
        <dsp:cNvPr id="0" name=""/>
        <dsp:cNvSpPr/>
      </dsp:nvSpPr>
      <dsp:spPr>
        <a:xfrm>
          <a:off x="4988678" y="2649168"/>
          <a:ext cx="3023441" cy="1814064"/>
        </a:xfrm>
        <a:prstGeom prst="rect">
          <a:avLst/>
        </a:prstGeom>
        <a:solidFill>
          <a:schemeClr val="tx1">
            <a:lumMod val="50000"/>
            <a:lumOff val="5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Wrong Sequencing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Peers kept high CBU tariffs until achieving scale/export readiness — Pakistan is liberalizing before maturity</a:t>
          </a:r>
        </a:p>
      </dsp:txBody>
      <dsp:txXfrm>
        <a:off x="4988678" y="2649168"/>
        <a:ext cx="3023441" cy="18140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BD83AD-0995-452B-AFC0-3F562ADD15C1}" type="datetimeFigureOut">
              <a:rPr lang="en-US" smtClean="0"/>
              <a:t>19-Aug-25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2DE5E4-6619-4CDF-95AE-7024701A3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453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274753-44B7-4243-AEE6-95F3B2E1811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3438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274753-44B7-4243-AEE6-95F3B2E1811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7337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192497-1816-E8C7-36FD-B79EB5A249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7ABC5E-6F97-31A7-41F3-AF44448055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6BF07E-4859-92BB-F063-5BD4D21783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C98C4E-A909-F8EC-82F4-4FD05353C0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274753-44B7-4243-AEE6-95F3B2E1811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1503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274753-44B7-4243-AEE6-95F3B2E1811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4067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6038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DE5E4-6619-4CDF-95AE-7024701A3BD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2838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14D1BE-1FB7-C746-590F-E25448AACB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9EA65E0-A0C0-81B1-E84C-587C354211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41F5C2-CC13-235E-869B-1D1B8E72B3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2C88D8-36B9-2030-679B-0DF0D93149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DE5E4-6619-4CDF-95AE-7024701A3BD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2301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F04E14-867E-7803-E732-F4E8A72C61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8FEE68-CAD5-F1F0-A53F-856D45B00F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7615FD-CAB6-C511-4289-D22EF80B24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49D7D6-B96D-26C5-15AA-F8D5198BB9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DE5E4-6619-4CDF-95AE-7024701A3BD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5793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BA3508-4046-38F4-7E9E-1D370F9DA8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651655-4775-5652-CA55-C41F852920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E76C6C-2998-D99F-5F04-7979468D43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D70E76-87FE-440A-26A7-31ADAB6D05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DE5E4-6619-4CDF-95AE-7024701A3BD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65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3BEC-D591-48E7-09EC-B960C05DC9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ECE03B-72A0-4250-F732-E52FDC58F9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463960-9EA1-9D36-CB26-E2D373FF0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92FD2-A1D5-4DCE-898F-D8179EE99625}" type="datetime1">
              <a:rPr lang="en-US" smtClean="0"/>
              <a:t>19-Aug-25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44F88E-E84D-C018-C6E8-04E03F661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Pakistan Association of Automotive Parts &amp; Accessories Manufacturers (PAAPAM)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09BCB9-104C-AACB-BAEF-622F74905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2D7BE-EA01-4ABA-9A1B-A5F596D64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156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32F53-9661-6BFF-87AF-A1EF0224D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F012F6-5E5B-273E-BB9D-CBE8920CD4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59AC7D-C939-81AE-FE43-24DDA0DA6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0865A-7466-4AA3-83B2-CFDD680035A3}" type="datetime1">
              <a:rPr lang="en-US" smtClean="0"/>
              <a:t>19-Aug-25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BDA31A-412A-EEEF-FA39-DE4456A9B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Pakistan Association of Automotive Parts &amp; Accessories Manufacturers (PAAPAM)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83A425-D4F0-2975-E71C-4253AEBDD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2D7BE-EA01-4ABA-9A1B-A5F596D64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190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0506B1-70BF-4EB5-F949-9E8CD3E81B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B6C767-F056-CB99-7FA2-7F997D79F0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FE02F3-45CC-E9DF-832C-5BD54CDC5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B6CB2-58FB-44FD-8505-5AC10112C924}" type="datetime1">
              <a:rPr lang="en-US" smtClean="0"/>
              <a:t>19-Aug-25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C4E54B-AE99-EEEE-608E-3AD146A2F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Pakistan Association of Automotive Parts &amp; Accessories Manufacturers (PAAPAM)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D4C714-33E1-9D44-3166-1FC6210C3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2D7BE-EA01-4ABA-9A1B-A5F596D64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2082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D7231665-FEB2-44BE-B67A-D7835C23A5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1600" y="3879850"/>
            <a:ext cx="9448800" cy="650875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3200" b="1"/>
            </a:lvl1pPr>
          </a:lstStyle>
          <a:p>
            <a:pPr lvl="0"/>
            <a:r>
              <a:rPr lang="en-US" dirty="0"/>
              <a:t>Write Title Here</a:t>
            </a:r>
          </a:p>
        </p:txBody>
      </p:sp>
    </p:spTree>
    <p:extLst>
      <p:ext uri="{BB962C8B-B14F-4D97-AF65-F5344CB8AC3E}">
        <p14:creationId xmlns:p14="http://schemas.microsoft.com/office/powerpoint/2010/main" val="1761790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B8361-D83C-FAB9-35EB-04AD84DB3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4094"/>
            <a:ext cx="10515600" cy="73398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8D1D0E-DA33-FEED-A908-CC929191AA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7720"/>
            <a:ext cx="10515600" cy="477924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1194A0-F15A-7A5A-DFD6-1B4F43C249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0200" y="6373905"/>
            <a:ext cx="2743200" cy="365125"/>
          </a:xfrm>
        </p:spPr>
        <p:txBody>
          <a:bodyPr/>
          <a:lstStyle/>
          <a:p>
            <a:fld id="{94EAFC3A-1AF8-4FC9-8368-72D1FC09CEAE}" type="datetime1">
              <a:rPr lang="en-US" smtClean="0"/>
              <a:t>19-Aug-25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E0D70C-9502-F7B9-B1D6-3D22EC312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73906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Pakistan Association of Automotive Parts &amp; Accessories Manufacturers (PAAPAM)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8454DE-70DB-B664-B49F-BCA492E74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2D7BE-EA01-4ABA-9A1B-A5F596D6477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Content Placeholder 10" descr="A black and white hexagon with white letters&#10;&#10;AI-generated content may be incorrect.">
            <a:extLst>
              <a:ext uri="{FF2B5EF4-FFF2-40B4-BE49-F238E27FC236}">
                <a16:creationId xmlns:a16="http://schemas.microsoft.com/office/drawing/2014/main" id="{2E96013D-54AB-3C4C-662B-801213E7DF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078" y="430305"/>
            <a:ext cx="838760" cy="79881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F7B320A-693A-FBDB-2827-17AAD9ED309F}"/>
              </a:ext>
            </a:extLst>
          </p:cNvPr>
          <p:cNvSpPr/>
          <p:nvPr userDrawn="1"/>
        </p:nvSpPr>
        <p:spPr>
          <a:xfrm>
            <a:off x="822832" y="1228725"/>
            <a:ext cx="8398669" cy="1143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2415E21-F469-8FD1-1182-A61F1DB5FEF7}"/>
              </a:ext>
            </a:extLst>
          </p:cNvPr>
          <p:cNvSpPr/>
          <p:nvPr userDrawn="1"/>
        </p:nvSpPr>
        <p:spPr>
          <a:xfrm>
            <a:off x="9366197" y="1218079"/>
            <a:ext cx="2011680" cy="1143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091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E89BA-208D-1F58-B715-99FE03D7F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2B49F0-48AC-5BD5-E3FD-7FE05F7450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4B33B8-5D58-BC31-A971-6470B9C53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5F97D-0B60-47D4-AE47-7D58DB50154C}" type="datetime1">
              <a:rPr lang="en-US" smtClean="0"/>
              <a:t>19-Aug-25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0A9E30-DC2F-6518-6361-12B7E5111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Pakistan Association of Automotive Parts &amp; Accessories Manufacturers (PAAPAM)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60D425-7054-231E-EADF-5317E99B2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2D7BE-EA01-4ABA-9A1B-A5F596D64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137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56897-3BD4-D911-6157-BDFEED29B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1E7960-3BE5-3102-CF20-B204D2B410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FD24F7-FECF-1D52-4896-A6C8909AB2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43B98A-F292-C73E-1E7B-F4EC3F5F3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FC82C-82EF-4B45-B669-DD4F8D223D7C}" type="datetime1">
              <a:rPr lang="en-US" smtClean="0"/>
              <a:t>19-Aug-25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D0CB4C-C99B-0BB3-AA54-E3B61668B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Pakistan Association of Automotive Parts &amp; Accessories Manufacturers (PAAPAM)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CE54A4-1BAA-999C-05E7-9CCE7DA7A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2D7BE-EA01-4ABA-9A1B-A5F596D64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18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7D32B-1616-49FA-18EA-45032870C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713C99-9545-8173-A8C3-0273BE1BBC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A161AD-2F45-E325-27B3-1F57DD7034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54E138-5C90-8084-059A-6229A0EBD0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2D25DD-236F-9379-8A60-8292BBD556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FBD297-8AD4-C00D-4D31-C448DA926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AC813-B890-4FB6-AC9A-B3ECF79A5F8C}" type="datetime1">
              <a:rPr lang="en-US" smtClean="0"/>
              <a:t>19-Aug-25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E13B9F-7D5E-D7D3-BFF3-6F3A1D9CA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Pakistan Association of Automotive Parts &amp; Accessories Manufacturers (PAAPAM)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E9B8EF-B467-EAE1-B8B6-7358382EA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2D7BE-EA01-4ABA-9A1B-A5F596D64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162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33688-0515-73F5-EA34-E0F4FD43E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BA2B7C-2328-33C2-CF70-8B985F128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35977-6F7B-4558-A982-D8E2BDAD5954}" type="datetime1">
              <a:rPr lang="en-US" smtClean="0"/>
              <a:t>19-Aug-25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D48CBE-A6B6-F907-D870-3472BE7D8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Pakistan Association of Automotive Parts &amp; Accessories Manufacturers (PAAPAM)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B16018-1E40-11C9-388C-91AF1A580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2D7BE-EA01-4ABA-9A1B-A5F596D64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182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DB3250-511B-2CD7-B77D-AEFA2B6B7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CA09A-7D4A-43EF-B830-5EC0F3284A62}" type="datetime1">
              <a:rPr lang="en-US" smtClean="0"/>
              <a:t>19-Aug-25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8A3852-23DC-2EC7-E8DF-EFC5D8185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Pakistan Association of Automotive Parts &amp; Accessories Manufacturers (PAAPAM)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E5AF47-0B6E-524A-5C86-D041D9D3E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2D7BE-EA01-4ABA-9A1B-A5F596D64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523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45BDB-EC8F-9381-D9CC-AA8B38102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AE885F-B0D6-C102-F7E0-2CA51BE38B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724CE9-FDDC-86AD-3831-73632A329F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6D5FDA-12A1-F1DB-F31D-7C8172370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30ECA-3AAE-46ED-837A-7F47F9C532D9}" type="datetime1">
              <a:rPr lang="en-US" smtClean="0"/>
              <a:t>19-Aug-25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6C4789-7EA0-D517-1189-239C8E27E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Pakistan Association of Automotive Parts &amp; Accessories Manufacturers (PAAPAM)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06A955-CD29-D614-AAFA-D180E2A95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2D7BE-EA01-4ABA-9A1B-A5F596D64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749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A9FD4-0254-85F7-BE34-5BAB2681A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EEB315-DFB1-D825-6E1C-5770EFD667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A8EB8C-32BD-B149-47EB-499D481A74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12EE44-072E-BDF2-602F-7D5D7178E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6AA50-F974-46FD-89BC-367D12898534}" type="datetime1">
              <a:rPr lang="en-US" smtClean="0"/>
              <a:t>19-Aug-25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51DAA2-C922-67AC-2705-9C07FDBB8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Pakistan Association of Automotive Parts &amp; Accessories Manufacturers (PAAPAM)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E5C1A8-8241-7066-4594-43C67CFD9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2D7BE-EA01-4ABA-9A1B-A5F596D64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715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9908A9-1512-2DFC-0BA3-E4E32D36D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2B686B-9D66-0DAB-2E80-B386E0AD5D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7613E2-06A8-66D6-B997-7D23DBBC32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8F03EC-5CBA-4511-824F-3E30F52BE465}" type="datetime1">
              <a:rPr lang="en-US" smtClean="0"/>
              <a:t>19-Aug-25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0AAC09-ED55-C9CC-91B3-21D623C1FB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Pakistan Association of Automotive Parts &amp; Accessories Manufacturers (PAAPAM)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EC26C3-7BC6-A727-D142-13B559E761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AD2D7BE-EA01-4ABA-9A1B-A5F596D64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419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4" Type="http://schemas.openxmlformats.org/officeDocument/2006/relationships/image" Target="../media/image51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svg"/><Relationship Id="rId7" Type="http://schemas.openxmlformats.org/officeDocument/2006/relationships/image" Target="../media/image61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svg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3" Type="http://schemas.openxmlformats.org/officeDocument/2006/relationships/image" Target="../media/image64.svg"/><Relationship Id="rId7" Type="http://schemas.openxmlformats.org/officeDocument/2006/relationships/image" Target="../media/image68.png"/><Relationship Id="rId12" Type="http://schemas.openxmlformats.org/officeDocument/2006/relationships/image" Target="../media/image51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11" Type="http://schemas.openxmlformats.org/officeDocument/2006/relationships/image" Target="../media/image50.png"/><Relationship Id="rId5" Type="http://schemas.openxmlformats.org/officeDocument/2006/relationships/image" Target="../media/image66.svg"/><Relationship Id="rId10" Type="http://schemas.openxmlformats.org/officeDocument/2006/relationships/image" Target="../media/image71.sv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11" Type="http://schemas.openxmlformats.org/officeDocument/2006/relationships/image" Target="../media/image89.png"/><Relationship Id="rId5" Type="http://schemas.openxmlformats.org/officeDocument/2006/relationships/image" Target="../media/image83.png"/><Relationship Id="rId10" Type="http://schemas.openxmlformats.org/officeDocument/2006/relationships/image" Target="../media/image88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7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12" Type="http://schemas.openxmlformats.org/officeDocument/2006/relationships/image" Target="../media/image51.svg"/><Relationship Id="rId2" Type="http://schemas.openxmlformats.org/officeDocument/2006/relationships/chart" Target="../charts/chart7.xml"/><Relationship Id="rId16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svg"/><Relationship Id="rId11" Type="http://schemas.openxmlformats.org/officeDocument/2006/relationships/image" Target="../media/image50.png"/><Relationship Id="rId5" Type="http://schemas.openxmlformats.org/officeDocument/2006/relationships/image" Target="../media/image92.png"/><Relationship Id="rId15" Type="http://schemas.openxmlformats.org/officeDocument/2006/relationships/image" Target="../media/image78.png"/><Relationship Id="rId10" Type="http://schemas.openxmlformats.org/officeDocument/2006/relationships/image" Target="../media/image95.png"/><Relationship Id="rId4" Type="http://schemas.openxmlformats.org/officeDocument/2006/relationships/image" Target="../media/image91.svg"/><Relationship Id="rId9" Type="http://schemas.openxmlformats.org/officeDocument/2006/relationships/image" Target="../media/image69.svg"/><Relationship Id="rId14" Type="http://schemas.openxmlformats.org/officeDocument/2006/relationships/image" Target="../media/image9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2.svg"/><Relationship Id="rId4" Type="http://schemas.openxmlformats.org/officeDocument/2006/relationships/image" Target="../media/image10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jpeg"/><Relationship Id="rId26" Type="http://schemas.openxmlformats.org/officeDocument/2006/relationships/image" Target="../media/image30.png"/><Relationship Id="rId3" Type="http://schemas.openxmlformats.org/officeDocument/2006/relationships/image" Target="../media/image7.emf"/><Relationship Id="rId21" Type="http://schemas.openxmlformats.org/officeDocument/2006/relationships/image" Target="../media/image25.emf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5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0.png"/><Relationship Id="rId20" Type="http://schemas.openxmlformats.org/officeDocument/2006/relationships/image" Target="../media/image2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11" Type="http://schemas.openxmlformats.org/officeDocument/2006/relationships/image" Target="../media/image15.emf"/><Relationship Id="rId24" Type="http://schemas.openxmlformats.org/officeDocument/2006/relationships/image" Target="../media/image28.png"/><Relationship Id="rId5" Type="http://schemas.openxmlformats.org/officeDocument/2006/relationships/image" Target="../media/image9.emf"/><Relationship Id="rId15" Type="http://schemas.openxmlformats.org/officeDocument/2006/relationships/image" Target="../media/image19.png"/><Relationship Id="rId23" Type="http://schemas.openxmlformats.org/officeDocument/2006/relationships/image" Target="../media/image27.png"/><Relationship Id="rId10" Type="http://schemas.openxmlformats.org/officeDocument/2006/relationships/image" Target="../media/image14.emf"/><Relationship Id="rId19" Type="http://schemas.openxmlformats.org/officeDocument/2006/relationships/image" Target="../media/image23.png"/><Relationship Id="rId4" Type="http://schemas.openxmlformats.org/officeDocument/2006/relationships/image" Target="../media/image8.emf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6.emf"/><Relationship Id="rId27" Type="http://schemas.openxmlformats.org/officeDocument/2006/relationships/slide" Target="slid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slide" Target="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7F33B08-09ED-EA9F-0645-DD4B1282571B}"/>
              </a:ext>
            </a:extLst>
          </p:cNvPr>
          <p:cNvSpPr/>
          <p:nvPr/>
        </p:nvSpPr>
        <p:spPr>
          <a:xfrm>
            <a:off x="0" y="0"/>
            <a:ext cx="542942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C60DC2-B687-9A51-2333-4F0D06EE31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9707" y="584947"/>
            <a:ext cx="4723119" cy="1734671"/>
          </a:xfrm>
        </p:spPr>
        <p:txBody>
          <a:bodyPr>
            <a:normAutofit fontScale="90000"/>
          </a:bodyPr>
          <a:lstStyle/>
          <a:p>
            <a:pPr algn="l"/>
            <a:r>
              <a:rPr lang="en-US">
                <a:solidFill>
                  <a:srgbClr val="C00000"/>
                </a:solidFill>
                <a:latin typeface="Bodoni MT" panose="02070603080606020203" pitchFamily="18" charset="0"/>
              </a:rPr>
              <a:t>The Road to Glory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6A11DC-E2BD-44D3-6A1A-182443631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2D7BE-EA01-4ABA-9A1B-A5F596D64772}" type="slidenum">
              <a:rPr lang="en-US" smtClean="0"/>
              <a:t>1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594BEA5-57B6-AE83-2456-CDDE819E2932}"/>
              </a:ext>
            </a:extLst>
          </p:cNvPr>
          <p:cNvSpPr txBox="1">
            <a:spLocks/>
          </p:cNvSpPr>
          <p:nvPr/>
        </p:nvSpPr>
        <p:spPr>
          <a:xfrm>
            <a:off x="1209674" y="2248238"/>
            <a:ext cx="3866599" cy="173467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>
                <a:solidFill>
                  <a:schemeClr val="bg1"/>
                </a:solidFill>
                <a:latin typeface="Bodoni MT" panose="02070603080606020203" pitchFamily="18" charset="0"/>
              </a:rPr>
              <a:t>or Edge of a Cliff</a:t>
            </a:r>
          </a:p>
        </p:txBody>
      </p:sp>
      <p:pic>
        <p:nvPicPr>
          <p:cNvPr id="8" name="Picture 7" descr="A car on a cliff&#10;&#10;AI-generated content may be incorrect.">
            <a:extLst>
              <a:ext uri="{FF2B5EF4-FFF2-40B4-BE49-F238E27FC236}">
                <a16:creationId xmlns:a16="http://schemas.microsoft.com/office/drawing/2014/main" id="{D9DF6524-B4D9-3648-5B69-4664EC223A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920"/>
          <a:stretch>
            <a:fillRect/>
          </a:stretch>
        </p:blipFill>
        <p:spPr>
          <a:xfrm>
            <a:off x="5429428" y="0"/>
            <a:ext cx="6873182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98347AE-8680-A106-7E66-1099EB0E9651}"/>
              </a:ext>
            </a:extLst>
          </p:cNvPr>
          <p:cNvSpPr/>
          <p:nvPr/>
        </p:nvSpPr>
        <p:spPr>
          <a:xfrm>
            <a:off x="0" y="5697729"/>
            <a:ext cx="5429428" cy="1160271"/>
          </a:xfrm>
          <a:prstGeom prst="rect">
            <a:avLst/>
          </a:prstGeom>
          <a:solidFill>
            <a:srgbClr val="8E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black and white hexagon with white letters&#10;&#10;AI-generated content may be incorrect.">
            <a:extLst>
              <a:ext uri="{FF2B5EF4-FFF2-40B4-BE49-F238E27FC236}">
                <a16:creationId xmlns:a16="http://schemas.microsoft.com/office/drawing/2014/main" id="{A439A782-9D8E-BF3E-E108-770D39CA8D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275" y="5796715"/>
            <a:ext cx="970998" cy="92476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E6F54F4-CCC7-E8C0-FA1F-4414F02D6267}"/>
              </a:ext>
            </a:extLst>
          </p:cNvPr>
          <p:cNvSpPr txBox="1"/>
          <p:nvPr/>
        </p:nvSpPr>
        <p:spPr>
          <a:xfrm>
            <a:off x="418097" y="5807602"/>
            <a:ext cx="368717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buNone/>
            </a:pPr>
            <a:r>
              <a:rPr lang="en-US" b="1" i="0">
                <a:solidFill>
                  <a:srgbClr val="FFFFFF"/>
                </a:solidFill>
                <a:effectLst/>
              </a:rPr>
              <a:t>Pakistan Association of Automotive Parts &amp; Accessories Manufacturers (PAAPAM)</a:t>
            </a:r>
            <a:endParaRPr lang="en-US">
              <a:effectLst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C1F299-D392-5B8D-04F6-48E3CBEEFA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85049" y="838399"/>
            <a:ext cx="4048498" cy="2819678"/>
          </a:xfrm>
        </p:spPr>
        <p:txBody>
          <a:bodyPr>
            <a:normAutofit/>
          </a:bodyPr>
          <a:lstStyle/>
          <a:p>
            <a:pPr algn="l"/>
            <a:r>
              <a:rPr lang="en-US">
                <a:latin typeface="Aharoni" panose="020F0502020204030204" pitchFamily="2" charset="-79"/>
                <a:ea typeface="ADLaM Display" panose="02010000000000000000" pitchFamily="2" charset="0"/>
                <a:cs typeface="Aharoni" panose="020F0502020204030204" pitchFamily="2" charset="-79"/>
              </a:rPr>
              <a:t>How Pakistan’s Automobile Parts Industry Can Become Globally Competitive</a:t>
            </a:r>
          </a:p>
        </p:txBody>
      </p:sp>
    </p:spTree>
    <p:extLst>
      <p:ext uri="{BB962C8B-B14F-4D97-AF65-F5344CB8AC3E}">
        <p14:creationId xmlns:p14="http://schemas.microsoft.com/office/powerpoint/2010/main" val="3385454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BF14764-F05C-9831-21F6-EB451642566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Content Placeholder 12" descr="A close up of a car&#10;&#10;AI-generated content may be incorrect.">
            <a:extLst>
              <a:ext uri="{FF2B5EF4-FFF2-40B4-BE49-F238E27FC236}">
                <a16:creationId xmlns:a16="http://schemas.microsoft.com/office/drawing/2014/main" id="{27011D14-7DA6-48F6-6563-D37410BEDDB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14" b="10446"/>
          <a:stretch>
            <a:fillRect/>
          </a:stretch>
        </p:blipFill>
        <p:spPr>
          <a:xfrm>
            <a:off x="5429428" y="31749"/>
            <a:ext cx="6762572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07B1515-B109-7211-A2A1-9C0B59DA2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6C5DA-EEDA-14D4-E47B-2B0D097116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630213-5F26-DD82-1F30-13BDA5EF3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Pakistan Association of Automotive Parts &amp; Accessories Manufacturers (PAAPAM)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86874B-E660-44EB-B421-262DA862B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2D7BE-EA01-4ABA-9A1B-A5F596D64772}" type="slidenum">
              <a:rPr lang="en-US" smtClean="0"/>
              <a:t>10</a:t>
            </a:fld>
            <a:endParaRPr lang="en-US"/>
          </a:p>
        </p:txBody>
      </p:sp>
      <p:pic>
        <p:nvPicPr>
          <p:cNvPr id="7" name="Picture 6" descr="A black and white hexagon with white letters&#10;&#10;AI-generated content may be incorrect.">
            <a:extLst>
              <a:ext uri="{FF2B5EF4-FFF2-40B4-BE49-F238E27FC236}">
                <a16:creationId xmlns:a16="http://schemas.microsoft.com/office/drawing/2014/main" id="{BA9CF02E-1B1C-4926-8A1E-AD10D8AD45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902" y="383140"/>
            <a:ext cx="970998" cy="92476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9E0FF6C-17BC-F175-FD37-577E2308BEA3}"/>
              </a:ext>
            </a:extLst>
          </p:cNvPr>
          <p:cNvSpPr/>
          <p:nvPr/>
        </p:nvSpPr>
        <p:spPr>
          <a:xfrm>
            <a:off x="0" y="0"/>
            <a:ext cx="542942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1EADBAA-5502-7166-818B-A022F5FDD3A9}"/>
              </a:ext>
            </a:extLst>
          </p:cNvPr>
          <p:cNvSpPr txBox="1">
            <a:spLocks/>
          </p:cNvSpPr>
          <p:nvPr/>
        </p:nvSpPr>
        <p:spPr>
          <a:xfrm>
            <a:off x="838200" y="2200112"/>
            <a:ext cx="3866599" cy="173467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>
                <a:solidFill>
                  <a:schemeClr val="bg1"/>
                </a:solidFill>
                <a:latin typeface="Bodoni MT" panose="02070603080606020203" pitchFamily="18" charset="0"/>
              </a:rPr>
              <a:t>Preamble</a:t>
            </a:r>
          </a:p>
        </p:txBody>
      </p:sp>
    </p:spTree>
    <p:extLst>
      <p:ext uri="{BB962C8B-B14F-4D97-AF65-F5344CB8AC3E}">
        <p14:creationId xmlns:p14="http://schemas.microsoft.com/office/powerpoint/2010/main" val="34891768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E6AA08F0-7C8E-F631-7E2D-054C43F2A230}"/>
              </a:ext>
            </a:extLst>
          </p:cNvPr>
          <p:cNvSpPr/>
          <p:nvPr/>
        </p:nvSpPr>
        <p:spPr>
          <a:xfrm>
            <a:off x="508672" y="3753478"/>
            <a:ext cx="6059813" cy="26028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Pakistan’s Achievements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04D983-6DE4-06B0-83D8-66EAEFD68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Automobile Parts – A Global Perspective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E7852E-4F41-B4B4-0E46-93F695D46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Pakistan Association of Automotive Parts &amp; Accessories Manufacturers (PAAPAM)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B4A557-E4F3-0B7F-6B13-D710ABECD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2D7BE-EA01-4ABA-9A1B-A5F596D64772}" type="slidenum">
              <a:rPr lang="en-US" smtClean="0"/>
              <a:t>11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FC369F-4524-4D2C-88C4-B330964B6CAD}"/>
              </a:ext>
            </a:extLst>
          </p:cNvPr>
          <p:cNvSpPr txBox="1"/>
          <p:nvPr/>
        </p:nvSpPr>
        <p:spPr>
          <a:xfrm>
            <a:off x="691075" y="1414376"/>
            <a:ext cx="5236709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dirty="0"/>
              <a:t>Automotive manufacturing is among top-tier industries globally in Economic Complexity Index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dirty="0"/>
              <a:t>Only 46 countries have the exclusive capability to produce automobiles.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b="1" dirty="0"/>
              <a:t>Pakistan is proudly one of these countries producing automobile (ranks 35</a:t>
            </a:r>
            <a:r>
              <a:rPr lang="en-US" b="1" baseline="30000" dirty="0"/>
              <a:t>th</a:t>
            </a:r>
            <a:r>
              <a:rPr lang="en-US" b="1" dirty="0"/>
              <a:t> globally).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40EFC25-C9A7-8981-70FE-097E4AFFC17F}"/>
              </a:ext>
            </a:extLst>
          </p:cNvPr>
          <p:cNvGrpSpPr/>
          <p:nvPr/>
        </p:nvGrpSpPr>
        <p:grpSpPr>
          <a:xfrm>
            <a:off x="7772843" y="4527957"/>
            <a:ext cx="4418714" cy="1828393"/>
            <a:chOff x="7772843" y="1427107"/>
            <a:chExt cx="4418714" cy="182839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3E633B9-5DBE-D5D7-AEDC-60F499ADCCAE}"/>
                </a:ext>
              </a:extLst>
            </p:cNvPr>
            <p:cNvGrpSpPr/>
            <p:nvPr/>
          </p:nvGrpSpPr>
          <p:grpSpPr>
            <a:xfrm>
              <a:off x="7772843" y="1427107"/>
              <a:ext cx="4418714" cy="1400495"/>
              <a:chOff x="2662570" y="3979402"/>
              <a:chExt cx="5867400" cy="1895479"/>
            </a:xfrm>
          </p:grpSpPr>
          <p:pic>
            <p:nvPicPr>
              <p:cNvPr id="9" name="Picture 8" descr="A diagram of a ranking&#10;&#10;AI-generated content may be incorrect.">
                <a:extLst>
                  <a:ext uri="{FF2B5EF4-FFF2-40B4-BE49-F238E27FC236}">
                    <a16:creationId xmlns:a16="http://schemas.microsoft.com/office/drawing/2014/main" id="{B493B21E-829F-9A25-E543-319B528531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0725" b="29010"/>
              <a:stretch>
                <a:fillRect/>
              </a:stretch>
            </p:blipFill>
            <p:spPr>
              <a:xfrm>
                <a:off x="2662570" y="3979402"/>
                <a:ext cx="5867400" cy="1602690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65BE301-0469-6FEF-8AD8-A42B4B2D9609}"/>
                  </a:ext>
                </a:extLst>
              </p:cNvPr>
              <p:cNvSpPr txBox="1"/>
              <p:nvPr/>
            </p:nvSpPr>
            <p:spPr>
              <a:xfrm>
                <a:off x="6305108" y="5443994"/>
                <a:ext cx="1307804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/>
                  <a:t>Automobile parts industry ranking</a:t>
                </a: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90B6307-A0F0-3C03-3ED5-DCE2C5C2F16F}"/>
                </a:ext>
              </a:extLst>
            </p:cNvPr>
            <p:cNvSpPr txBox="1"/>
            <p:nvPr/>
          </p:nvSpPr>
          <p:spPr>
            <a:xfrm>
              <a:off x="7882935" y="2332170"/>
              <a:ext cx="299417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/>
                <a:t>Automobile parts production is highly complex</a:t>
              </a:r>
            </a:p>
          </p:txBody>
        </p:sp>
      </p:grpSp>
      <p:pic>
        <p:nvPicPr>
          <p:cNvPr id="15" name="Picture 14" descr="A map of the world&#10;&#10;AI-generated content may be incorrect.">
            <a:extLst>
              <a:ext uri="{FF2B5EF4-FFF2-40B4-BE49-F238E27FC236}">
                <a16:creationId xmlns:a16="http://schemas.microsoft.com/office/drawing/2014/main" id="{5283308A-A209-E323-7942-9C052FB955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8" b="11992"/>
          <a:stretch>
            <a:fillRect/>
          </a:stretch>
        </p:blipFill>
        <p:spPr>
          <a:xfrm>
            <a:off x="5292458" y="1698543"/>
            <a:ext cx="7013944" cy="3518147"/>
          </a:xfrm>
          <a:prstGeom prst="rect">
            <a:avLst/>
          </a:prstGeom>
        </p:spPr>
      </p:pic>
      <p:pic>
        <p:nvPicPr>
          <p:cNvPr id="17" name="Graphic 16" descr="Marker with solid fill">
            <a:extLst>
              <a:ext uri="{FF2B5EF4-FFF2-40B4-BE49-F238E27FC236}">
                <a16:creationId xmlns:a16="http://schemas.microsoft.com/office/drawing/2014/main" id="{6B7925EF-A64A-2E34-F538-263BD45AB8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22902" y="2659278"/>
            <a:ext cx="623777" cy="62377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C573686-569C-850F-7DBB-C7AB6127F65A}"/>
              </a:ext>
            </a:extLst>
          </p:cNvPr>
          <p:cNvSpPr txBox="1"/>
          <p:nvPr/>
        </p:nvSpPr>
        <p:spPr>
          <a:xfrm>
            <a:off x="6343651" y="1414376"/>
            <a:ext cx="5010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/>
              <a:t>Pakistan is one of the 46 auto-producing countries in the world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D05130A-0F09-AE0A-A5E8-4BE1BDD57655}"/>
              </a:ext>
            </a:extLst>
          </p:cNvPr>
          <p:cNvGrpSpPr/>
          <p:nvPr/>
        </p:nvGrpSpPr>
        <p:grpSpPr>
          <a:xfrm>
            <a:off x="3515490" y="4128775"/>
            <a:ext cx="2828161" cy="830997"/>
            <a:chOff x="416755" y="3960499"/>
            <a:chExt cx="2828161" cy="830997"/>
          </a:xfrm>
        </p:grpSpPr>
        <p:pic>
          <p:nvPicPr>
            <p:cNvPr id="14" name="Picture 13" descr="A black background with a black square&#10;&#10;AI-generated content may be incorrect.">
              <a:extLst>
                <a:ext uri="{FF2B5EF4-FFF2-40B4-BE49-F238E27FC236}">
                  <a16:creationId xmlns:a16="http://schemas.microsoft.com/office/drawing/2014/main" id="{7B35FBCA-9183-A54D-7468-D6F5640D9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755" y="4087997"/>
              <a:ext cx="548640" cy="54864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0E1D68D-BC1F-D33A-D332-6E14877F270B}"/>
                </a:ext>
              </a:extLst>
            </p:cNvPr>
            <p:cNvSpPr txBox="1"/>
            <p:nvPr/>
          </p:nvSpPr>
          <p:spPr>
            <a:xfrm>
              <a:off x="1016075" y="3960499"/>
              <a:ext cx="222884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Decades of investment in plants, machinery, and human capital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6017CE0-FCE9-6C4B-42D6-0EB2E5BD5810}"/>
              </a:ext>
            </a:extLst>
          </p:cNvPr>
          <p:cNvGrpSpPr/>
          <p:nvPr/>
        </p:nvGrpSpPr>
        <p:grpSpPr>
          <a:xfrm>
            <a:off x="554678" y="5131757"/>
            <a:ext cx="3222007" cy="877162"/>
            <a:chOff x="359075" y="5216690"/>
            <a:chExt cx="3222007" cy="877162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CC5DC39B-701D-EA8E-FE55-EFB9C9E078F8}"/>
                </a:ext>
              </a:extLst>
            </p:cNvPr>
            <p:cNvGrpSpPr/>
            <p:nvPr/>
          </p:nvGrpSpPr>
          <p:grpSpPr>
            <a:xfrm>
              <a:off x="999155" y="5216690"/>
              <a:ext cx="2581927" cy="877162"/>
              <a:chOff x="485016" y="4726075"/>
              <a:chExt cx="2581927" cy="877162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4D69321-0345-01AA-E4DF-C807DB9F113C}"/>
                  </a:ext>
                </a:extLst>
              </p:cNvPr>
              <p:cNvSpPr txBox="1"/>
              <p:nvPr/>
            </p:nvSpPr>
            <p:spPr>
              <a:xfrm>
                <a:off x="488535" y="5018462"/>
                <a:ext cx="222851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Livelihoods tied to the sector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BAA50BD-138F-8AAB-6B1A-95A6E0E0943D}"/>
                  </a:ext>
                </a:extLst>
              </p:cNvPr>
              <p:cNvSpPr txBox="1"/>
              <p:nvPr/>
            </p:nvSpPr>
            <p:spPr>
              <a:xfrm>
                <a:off x="485016" y="4726075"/>
                <a:ext cx="258192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/>
                  <a:t>1.83 million</a:t>
                </a:r>
              </a:p>
            </p:txBody>
          </p:sp>
        </p:grpSp>
        <p:pic>
          <p:nvPicPr>
            <p:cNvPr id="34" name="Graphic 33" descr="Users with solid fill">
              <a:extLst>
                <a:ext uri="{FF2B5EF4-FFF2-40B4-BE49-F238E27FC236}">
                  <a16:creationId xmlns:a16="http://schemas.microsoft.com/office/drawing/2014/main" id="{2307AB27-700E-852D-52AD-1A1E7DD705E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59075" y="5314346"/>
              <a:ext cx="640080" cy="640080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6D3D61F-5AC1-620F-3DBB-65A107E1D316}"/>
              </a:ext>
            </a:extLst>
          </p:cNvPr>
          <p:cNvGrpSpPr/>
          <p:nvPr/>
        </p:nvGrpSpPr>
        <p:grpSpPr>
          <a:xfrm>
            <a:off x="554678" y="4189575"/>
            <a:ext cx="3110915" cy="659681"/>
            <a:chOff x="392980" y="4157678"/>
            <a:chExt cx="3110915" cy="659681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9E5C5EF9-735F-1B3A-A718-6420A6F68BF6}"/>
                </a:ext>
              </a:extLst>
            </p:cNvPr>
            <p:cNvGrpSpPr/>
            <p:nvPr/>
          </p:nvGrpSpPr>
          <p:grpSpPr>
            <a:xfrm>
              <a:off x="1033060" y="4157678"/>
              <a:ext cx="2470835" cy="650090"/>
              <a:chOff x="485016" y="4726075"/>
              <a:chExt cx="2470835" cy="650090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0B9C3EA-C113-74B8-E0CE-7FC7053CD1C8}"/>
                  </a:ext>
                </a:extLst>
              </p:cNvPr>
              <p:cNvSpPr txBox="1"/>
              <p:nvPr/>
            </p:nvSpPr>
            <p:spPr>
              <a:xfrm>
                <a:off x="485016" y="5037611"/>
                <a:ext cx="247083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Components localized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1DA34AC-91C4-A4ED-8737-AD26FC91952D}"/>
                  </a:ext>
                </a:extLst>
              </p:cNvPr>
              <p:cNvSpPr txBox="1"/>
              <p:nvPr/>
            </p:nvSpPr>
            <p:spPr>
              <a:xfrm>
                <a:off x="485016" y="4726075"/>
                <a:ext cx="167116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/>
                  <a:t>5,000+</a:t>
                </a:r>
              </a:p>
            </p:txBody>
          </p:sp>
        </p:grpSp>
        <p:pic>
          <p:nvPicPr>
            <p:cNvPr id="37" name="Picture 36" descr="A black and white gear with a black background&#10;&#10;AI-generated content may be incorrect.">
              <a:extLst>
                <a:ext uri="{FF2B5EF4-FFF2-40B4-BE49-F238E27FC236}">
                  <a16:creationId xmlns:a16="http://schemas.microsoft.com/office/drawing/2014/main" id="{4CF362B5-91FC-0FC9-444D-F6288114191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980" y="4177279"/>
              <a:ext cx="640080" cy="640080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080C924-6573-6871-45D2-71A5E411EA09}"/>
              </a:ext>
            </a:extLst>
          </p:cNvPr>
          <p:cNvGrpSpPr/>
          <p:nvPr/>
        </p:nvGrpSpPr>
        <p:grpSpPr>
          <a:xfrm>
            <a:off x="3483874" y="4956584"/>
            <a:ext cx="3214522" cy="1185734"/>
            <a:chOff x="3585391" y="4978340"/>
            <a:chExt cx="3214522" cy="1185734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59D6DBBA-ACEE-93E3-9A9F-C838E6907CFB}"/>
                </a:ext>
              </a:extLst>
            </p:cNvPr>
            <p:cNvGrpSpPr/>
            <p:nvPr/>
          </p:nvGrpSpPr>
          <p:grpSpPr>
            <a:xfrm>
              <a:off x="4217986" y="4978340"/>
              <a:ext cx="2581927" cy="1185734"/>
              <a:chOff x="485016" y="4726075"/>
              <a:chExt cx="2581927" cy="1185734"/>
            </a:xfrm>
          </p:grpSpPr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D84FD40-AF5E-71EF-7B26-2984D5F4E465}"/>
                  </a:ext>
                </a:extLst>
              </p:cNvPr>
              <p:cNvSpPr txBox="1"/>
              <p:nvPr/>
            </p:nvSpPr>
            <p:spPr>
              <a:xfrm>
                <a:off x="513355" y="5080812"/>
                <a:ext cx="222851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Import substitution through local value addition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12E822E8-578A-B2B2-D625-C8553265476D}"/>
                  </a:ext>
                </a:extLst>
              </p:cNvPr>
              <p:cNvSpPr txBox="1"/>
              <p:nvPr/>
            </p:nvSpPr>
            <p:spPr>
              <a:xfrm>
                <a:off x="485016" y="4726075"/>
                <a:ext cx="258192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/>
                  <a:t>$1.25 Bn</a:t>
                </a:r>
              </a:p>
            </p:txBody>
          </p:sp>
        </p:grpSp>
        <p:pic>
          <p:nvPicPr>
            <p:cNvPr id="40" name="Picture 39" descr="A black background with a black square&#10;&#10;AI-generated content may be incorrect.">
              <a:extLst>
                <a:ext uri="{FF2B5EF4-FFF2-40B4-BE49-F238E27FC236}">
                  <a16:creationId xmlns:a16="http://schemas.microsoft.com/office/drawing/2014/main" id="{361857ED-545C-FF21-5AD5-9DFB785FB6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5391" y="5147083"/>
              <a:ext cx="640080" cy="6400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758114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4CD6F-B21B-6ADF-8FF6-7292149E2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India became a major exporter?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5C0AAF-BE91-968D-4E1F-81D31DD46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Pakistan Association of Automotive Parts &amp; Accessories Manufacturers (PAAPAM)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B6C4A1-7214-2463-F35B-45E8A3B1B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2D7BE-EA01-4ABA-9A1B-A5F596D64772}" type="slidenum">
              <a:rPr lang="en-US" smtClean="0"/>
              <a:t>12</a:t>
            </a:fld>
            <a:endParaRPr lang="en-US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AA802723-6E5F-7445-AE91-7ADCC5CF678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45373655"/>
              </p:ext>
            </p:extLst>
          </p:nvPr>
        </p:nvGraphicFramePr>
        <p:xfrm>
          <a:off x="838200" y="1439186"/>
          <a:ext cx="8361459" cy="4917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42CF74A8-E309-AFE1-1CC2-1C3875BAC121}"/>
              </a:ext>
            </a:extLst>
          </p:cNvPr>
          <p:cNvSpPr txBox="1"/>
          <p:nvPr/>
        </p:nvSpPr>
        <p:spPr>
          <a:xfrm>
            <a:off x="9398444" y="1439186"/>
            <a:ext cx="1955356" cy="258532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b="1"/>
              <a:t>India didn’t get here by chance; it got here by choosing stability over short-term politics. And that’s the choice we face today.</a:t>
            </a:r>
          </a:p>
        </p:txBody>
      </p:sp>
    </p:spTree>
    <p:extLst>
      <p:ext uri="{BB962C8B-B14F-4D97-AF65-F5344CB8AC3E}">
        <p14:creationId xmlns:p14="http://schemas.microsoft.com/office/powerpoint/2010/main" val="33269610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A18866-84C3-BE7F-AEC3-3CAACC16B7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776F8-475D-0D4D-5F6D-0F498E80C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Lessons for Pakistan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AF0C3F-9518-2A45-F724-B559EEAF3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Pakistan Association of Automotive Parts &amp; Accessories Manufacturers (PAAPAM)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CB0B82-3041-8D53-0CC3-5F4402CAB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2D7BE-EA01-4ABA-9A1B-A5F596D64772}" type="slidenum">
              <a:rPr lang="en-US" smtClean="0"/>
              <a:t>13</a:t>
            </a:fld>
            <a:endParaRPr lang="en-US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EC67BC9D-245A-7A7B-6CCD-9D9678CAA88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98908839"/>
              </p:ext>
            </p:extLst>
          </p:nvPr>
        </p:nvGraphicFramePr>
        <p:xfrm>
          <a:off x="467834" y="1084521"/>
          <a:ext cx="10662683" cy="42164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903908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25FE0-E18F-781C-33FA-8BBB6544C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3063"/>
            <a:ext cx="10515600" cy="733986"/>
          </a:xfrm>
        </p:spPr>
        <p:txBody>
          <a:bodyPr/>
          <a:lstStyle/>
          <a:p>
            <a:r>
              <a:rPr lang="en-US"/>
              <a:t>Key Lessons for Pakistan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A91C02-4D92-2075-8626-E0C96C205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492875"/>
            <a:ext cx="4114800" cy="365125"/>
          </a:xfrm>
        </p:spPr>
        <p:txBody>
          <a:bodyPr/>
          <a:lstStyle/>
          <a:p>
            <a:r>
              <a:rPr lang="en-US"/>
              <a:t>Pakistan Association of Automotive Parts &amp; Accessories Manufacturers (PAAPAM)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FAB8D8-E3BF-8D46-50B9-35FFF8E42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5319"/>
            <a:ext cx="2743200" cy="365125"/>
          </a:xfrm>
        </p:spPr>
        <p:txBody>
          <a:bodyPr/>
          <a:lstStyle/>
          <a:p>
            <a:fld id="{9AD2D7BE-EA01-4ABA-9A1B-A5F596D64772}" type="slidenum">
              <a:rPr lang="en-US" smtClean="0"/>
              <a:t>14</a:t>
            </a:fld>
            <a:endParaRPr lang="en-US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4000DD51-C733-4AE3-89B7-ADE5A23905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1468617"/>
              </p:ext>
            </p:extLst>
          </p:nvPr>
        </p:nvGraphicFramePr>
        <p:xfrm>
          <a:off x="996051" y="1497750"/>
          <a:ext cx="10357749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7040">
                  <a:extLst>
                    <a:ext uri="{9D8B030D-6E8A-4147-A177-3AD203B41FA5}">
                      <a16:colId xmlns:a16="http://schemas.microsoft.com/office/drawing/2014/main" val="2177256403"/>
                    </a:ext>
                  </a:extLst>
                </a:gridCol>
                <a:gridCol w="3399484">
                  <a:extLst>
                    <a:ext uri="{9D8B030D-6E8A-4147-A177-3AD203B41FA5}">
                      <a16:colId xmlns:a16="http://schemas.microsoft.com/office/drawing/2014/main" val="913570824"/>
                    </a:ext>
                  </a:extLst>
                </a:gridCol>
                <a:gridCol w="1895475">
                  <a:extLst>
                    <a:ext uri="{9D8B030D-6E8A-4147-A177-3AD203B41FA5}">
                      <a16:colId xmlns:a16="http://schemas.microsoft.com/office/drawing/2014/main" val="1781735179"/>
                    </a:ext>
                  </a:extLst>
                </a:gridCol>
                <a:gridCol w="1527657">
                  <a:extLst>
                    <a:ext uri="{9D8B030D-6E8A-4147-A177-3AD203B41FA5}">
                      <a16:colId xmlns:a16="http://schemas.microsoft.com/office/drawing/2014/main" val="3946198243"/>
                    </a:ext>
                  </a:extLst>
                </a:gridCol>
                <a:gridCol w="1283413">
                  <a:extLst>
                    <a:ext uri="{9D8B030D-6E8A-4147-A177-3AD203B41FA5}">
                      <a16:colId xmlns:a16="http://schemas.microsoft.com/office/drawing/2014/main" val="1755801100"/>
                    </a:ext>
                  </a:extLst>
                </a:gridCol>
                <a:gridCol w="1284680">
                  <a:extLst>
                    <a:ext uri="{9D8B030D-6E8A-4147-A177-3AD203B41FA5}">
                      <a16:colId xmlns:a16="http://schemas.microsoft.com/office/drawing/2014/main" val="2648805768"/>
                    </a:ext>
                  </a:extLst>
                </a:gridCol>
              </a:tblGrid>
              <a:tr h="133873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>
                          <a:solidFill>
                            <a:schemeClr val="tx1"/>
                          </a:solidFill>
                        </a:rPr>
                        <a:t>Pakistan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>
                          <a:solidFill>
                            <a:schemeClr val="tx1"/>
                          </a:solidFill>
                        </a:rPr>
                        <a:t>India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>
                          <a:solidFill>
                            <a:schemeClr val="tx1"/>
                          </a:solidFill>
                        </a:rPr>
                        <a:t>Thailand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>
                          <a:solidFill>
                            <a:schemeClr val="tx1"/>
                          </a:solidFill>
                        </a:rPr>
                        <a:t>Vietnam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6798842"/>
                  </a:ext>
                </a:extLst>
              </a:tr>
              <a:tr h="133873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/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741663"/>
                  </a:ext>
                </a:extLst>
              </a:tr>
              <a:tr h="133873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anchor="ctr"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GDP Growth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>
                          <a:solidFill>
                            <a:srgbClr val="B40000"/>
                          </a:solidFill>
                        </a:rPr>
                        <a:t>2.7%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/>
                        <a:t>6.2%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/>
                        <a:t>1.8%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/>
                        <a:t>5.2%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2775061"/>
                  </a:ext>
                </a:extLst>
              </a:tr>
              <a:tr h="227584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Policy Consistency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>
                          <a:solidFill>
                            <a:srgbClr val="B40000"/>
                          </a:solidFill>
                        </a:rPr>
                        <a:t>Low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/>
                        <a:t>Med-High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/>
                        <a:t>High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/>
                        <a:t>High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2790192"/>
                  </a:ext>
                </a:extLst>
              </a:tr>
              <a:tr h="133873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Ease of Doing Business Rank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>
                          <a:solidFill>
                            <a:srgbClr val="B40000"/>
                          </a:solidFill>
                        </a:rPr>
                        <a:t>108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/>
                        <a:t>63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/>
                        <a:t>21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/>
                        <a:t>70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1428652"/>
                  </a:ext>
                </a:extLst>
              </a:tr>
              <a:tr h="133873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Political Instability Rank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>
                          <a:solidFill>
                            <a:srgbClr val="B40000"/>
                          </a:solidFill>
                        </a:rPr>
                        <a:t>7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/>
                        <a:t>21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/>
                        <a:t>36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/>
                        <a:t>45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8393402"/>
                  </a:ext>
                </a:extLst>
              </a:tr>
            </a:tbl>
          </a:graphicData>
        </a:graphic>
      </p:graphicFrame>
      <p:pic>
        <p:nvPicPr>
          <p:cNvPr id="11" name="Picture 10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1C8B2B13-E10E-E705-58C1-08E2436C4E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5" y="2151456"/>
            <a:ext cx="290942" cy="290942"/>
          </a:xfrm>
          <a:prstGeom prst="rect">
            <a:avLst/>
          </a:prstGeom>
        </p:spPr>
      </p:pic>
      <p:pic>
        <p:nvPicPr>
          <p:cNvPr id="13" name="Picture 12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A3AC2D0F-22E5-0D1B-13B5-BABF94BACD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114" y="2677067"/>
            <a:ext cx="290942" cy="290942"/>
          </a:xfrm>
          <a:prstGeom prst="rect">
            <a:avLst/>
          </a:prstGeom>
        </p:spPr>
      </p:pic>
      <p:pic>
        <p:nvPicPr>
          <p:cNvPr id="15" name="Picture 14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376B5492-B0E7-D251-04FB-774AE74C59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114" y="3010941"/>
            <a:ext cx="290350" cy="290350"/>
          </a:xfrm>
          <a:prstGeom prst="rect">
            <a:avLst/>
          </a:prstGeom>
        </p:spPr>
      </p:pic>
      <p:pic>
        <p:nvPicPr>
          <p:cNvPr id="17" name="Picture 16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C76A28CD-1512-3D49-1E45-C9BF094A9C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114" y="3361740"/>
            <a:ext cx="290350" cy="290350"/>
          </a:xfrm>
          <a:prstGeom prst="rect">
            <a:avLst/>
          </a:prstGeom>
        </p:spPr>
      </p:pic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5D4FEB58-2B90-17A6-3B55-C80021117A7B}"/>
              </a:ext>
            </a:extLst>
          </p:cNvPr>
          <p:cNvSpPr/>
          <p:nvPr/>
        </p:nvSpPr>
        <p:spPr>
          <a:xfrm>
            <a:off x="6851199" y="4120058"/>
            <a:ext cx="365760" cy="252611"/>
          </a:xfrm>
          <a:prstGeom prst="triangle">
            <a:avLst/>
          </a:prstGeom>
          <a:solidFill>
            <a:srgbClr val="B4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F39D2B-ED0C-F465-2028-73AF51FA428C}"/>
              </a:ext>
            </a:extLst>
          </p:cNvPr>
          <p:cNvSpPr txBox="1"/>
          <p:nvPr/>
        </p:nvSpPr>
        <p:spPr>
          <a:xfrm>
            <a:off x="6470374" y="4419949"/>
            <a:ext cx="50967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How can we compete with the region with these indicators? It is not the failure of just auto industry, but policy makers, economic managers and decision makers</a:t>
            </a:r>
          </a:p>
        </p:txBody>
      </p:sp>
    </p:spTree>
    <p:extLst>
      <p:ext uri="{BB962C8B-B14F-4D97-AF65-F5344CB8AC3E}">
        <p14:creationId xmlns:p14="http://schemas.microsoft.com/office/powerpoint/2010/main" val="42539825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212A50-50B0-B289-D2F1-045FDD5674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43586908-B17A-57C2-9495-83EA3101C5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97000045"/>
              </p:ext>
            </p:extLst>
          </p:nvPr>
        </p:nvGraphicFramePr>
        <p:xfrm>
          <a:off x="646763" y="1538095"/>
          <a:ext cx="6979186" cy="4434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F27A1EA-3C55-5B77-DA43-3238CD06B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Lessons for Pakistan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B247D1-5EE5-85BD-7812-24654FCBF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Pakistan Association of Automotive Parts &amp; Accessories Manufacturers (PAAPAM)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B12477-81F6-13B8-C823-565D73BE3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2D7BE-EA01-4ABA-9A1B-A5F596D64772}" type="slidenum">
              <a:rPr lang="en-US" smtClean="0"/>
              <a:t>15</a:t>
            </a:fld>
            <a:endParaRPr lang="en-US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3049EDA7-93C7-66B5-9092-4A6728CFD662}"/>
              </a:ext>
            </a:extLst>
          </p:cNvPr>
          <p:cNvSpPr/>
          <p:nvPr/>
        </p:nvSpPr>
        <p:spPr>
          <a:xfrm rot="16200000">
            <a:off x="7316763" y="1759674"/>
            <a:ext cx="365760" cy="252611"/>
          </a:xfrm>
          <a:prstGeom prst="triangle">
            <a:avLst/>
          </a:prstGeom>
          <a:solidFill>
            <a:srgbClr val="B4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DFC688-5DCE-0C3B-D072-45EFE9FD6330}"/>
              </a:ext>
            </a:extLst>
          </p:cNvPr>
          <p:cNvSpPr txBox="1"/>
          <p:nvPr/>
        </p:nvSpPr>
        <p:spPr>
          <a:xfrm>
            <a:off x="7772399" y="1611890"/>
            <a:ext cx="302986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Yet the auto and auto parts industry has played its part in remaining competitive against all economic, political and safety odds…</a:t>
            </a:r>
          </a:p>
          <a:p>
            <a:endParaRPr lang="en-US"/>
          </a:p>
          <a:p>
            <a:r>
              <a:rPr lang="en-US">
                <a:solidFill>
                  <a:sysClr val="windowText" lastClr="000000"/>
                </a:solidFill>
              </a:rPr>
              <a:t>Pakistan can even potentially outperform India in terms of price competitiveness if volumetric sales grow due to economic stability…</a:t>
            </a:r>
          </a:p>
          <a:p>
            <a:endParaRPr lang="en-US">
              <a:solidFill>
                <a:sysClr val="windowText" lastClr="000000"/>
              </a:solidFill>
            </a:endParaRPr>
          </a:p>
          <a:p>
            <a:r>
              <a:rPr lang="en-US">
                <a:solidFill>
                  <a:sysClr val="windowText" lastClr="000000"/>
                </a:solidFill>
              </a:rPr>
              <a:t>And tap into $181 billion regional export corridor</a:t>
            </a: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864536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EEF74D-9AEC-6ABD-C571-FDADDAE2F3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1A1B7FA-AE86-6FA0-9863-C6AEB9D7D7B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Content Placeholder 15" descr="A side mirror of a car&#10;&#10;AI-generated content may be incorrect.">
            <a:extLst>
              <a:ext uri="{FF2B5EF4-FFF2-40B4-BE49-F238E27FC236}">
                <a16:creationId xmlns:a16="http://schemas.microsoft.com/office/drawing/2014/main" id="{10B7ED38-0979-F8F5-2E1B-BF8088DFB8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alphaModFix amt="27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017" b="13008"/>
          <a:stretch>
            <a:fillRect/>
          </a:stretch>
        </p:blipFill>
        <p:spPr>
          <a:xfrm>
            <a:off x="5429429" y="0"/>
            <a:ext cx="6872924" cy="7026442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C78251-F137-7898-A009-B0A6A677A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09BFF3-4FF2-4493-C195-4AE3603EA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Pakistan Association of Automotive Parts &amp; Accessories Manufacturers (PAAPAM)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41BA21-659E-338C-CADC-529B2544A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2D7BE-EA01-4ABA-9A1B-A5F596D64772}" type="slidenum">
              <a:rPr lang="en-US" smtClean="0"/>
              <a:t>16</a:t>
            </a:fld>
            <a:endParaRPr lang="en-US"/>
          </a:p>
        </p:txBody>
      </p:sp>
      <p:pic>
        <p:nvPicPr>
          <p:cNvPr id="7" name="Picture 6" descr="A black and white hexagon with white letters&#10;&#10;AI-generated content may be incorrect.">
            <a:extLst>
              <a:ext uri="{FF2B5EF4-FFF2-40B4-BE49-F238E27FC236}">
                <a16:creationId xmlns:a16="http://schemas.microsoft.com/office/drawing/2014/main" id="{40DE8677-842E-02FA-8FA7-734E8AC1D5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902" y="383140"/>
            <a:ext cx="970998" cy="92476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33489A9-F81E-4535-41F5-C6383F4B805D}"/>
              </a:ext>
            </a:extLst>
          </p:cNvPr>
          <p:cNvSpPr/>
          <p:nvPr/>
        </p:nvSpPr>
        <p:spPr>
          <a:xfrm>
            <a:off x="0" y="0"/>
            <a:ext cx="542942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E83D5FE-2601-C9D7-6CCC-12F54686804E}"/>
              </a:ext>
            </a:extLst>
          </p:cNvPr>
          <p:cNvSpPr txBox="1">
            <a:spLocks/>
          </p:cNvSpPr>
          <p:nvPr/>
        </p:nvSpPr>
        <p:spPr>
          <a:xfrm>
            <a:off x="838199" y="1415023"/>
            <a:ext cx="4371475" cy="483991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>
                <a:solidFill>
                  <a:schemeClr val="bg1"/>
                </a:solidFill>
                <a:latin typeface="Bodoni MT" panose="02070603080606020203" pitchFamily="18" charset="0"/>
              </a:rPr>
              <a:t>Pakistan’s Story </a:t>
            </a:r>
          </a:p>
          <a:p>
            <a:pPr algn="l"/>
            <a:endParaRPr lang="en-US">
              <a:solidFill>
                <a:schemeClr val="bg1"/>
              </a:solidFill>
              <a:latin typeface="Bodoni MT" panose="02070603080606020203" pitchFamily="18" charset="0"/>
            </a:endParaRPr>
          </a:p>
          <a:p>
            <a:pPr algn="l"/>
            <a:r>
              <a:rPr lang="en-US">
                <a:solidFill>
                  <a:schemeClr val="bg1"/>
                </a:solidFill>
                <a:latin typeface="Bodoni MT" panose="02070603080606020203" pitchFamily="18" charset="0"/>
              </a:rPr>
              <a:t>A Series of Missed Opportunities</a:t>
            </a:r>
          </a:p>
          <a:p>
            <a:pPr algn="l"/>
            <a:endParaRPr lang="en-US">
              <a:solidFill>
                <a:schemeClr val="bg1"/>
              </a:solidFill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768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73CF0C-14B7-BB5D-64F0-BA9FC916C4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30007-09A6-5290-3AD7-C08128845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Missing out on $131 billion export corridor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A1EB62-965C-2CFD-2EB3-5F0C55E20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Pakistan Association of Automotive Parts &amp; Accessories Manufacturers (PAAPAM)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73F45C-DE15-1B24-0D1D-9819D2548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2D7BE-EA01-4ABA-9A1B-A5F596D64772}" type="slidenum">
              <a:rPr lang="en-US" smtClean="0"/>
              <a:t>17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7149F41-249B-C47A-11DC-B223C50D8A68}"/>
              </a:ext>
            </a:extLst>
          </p:cNvPr>
          <p:cNvGrpSpPr/>
          <p:nvPr/>
        </p:nvGrpSpPr>
        <p:grpSpPr>
          <a:xfrm>
            <a:off x="104504" y="2207154"/>
            <a:ext cx="4042193" cy="4264651"/>
            <a:chOff x="2887276" y="591683"/>
            <a:chExt cx="6002653" cy="6002655"/>
          </a:xfrm>
        </p:grpSpPr>
        <p:pic>
          <p:nvPicPr>
            <p:cNvPr id="7" name="Picture 6" descr="A circular chart with different colored circles&#10;&#10;AI-generated content may be incorrect.">
              <a:extLst>
                <a:ext uri="{FF2B5EF4-FFF2-40B4-BE49-F238E27FC236}">
                  <a16:creationId xmlns:a16="http://schemas.microsoft.com/office/drawing/2014/main" id="{4B47F4C8-A03A-E530-37E7-739338932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7276" y="591683"/>
              <a:ext cx="6002653" cy="600265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1E0A4D0-654D-A3DF-A570-8944B84A3A42}"/>
                </a:ext>
              </a:extLst>
            </p:cNvPr>
            <p:cNvSpPr txBox="1"/>
            <p:nvPr/>
          </p:nvSpPr>
          <p:spPr>
            <a:xfrm>
              <a:off x="4909343" y="2925256"/>
              <a:ext cx="1958516" cy="746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50000"/>
                    </a:schemeClr>
                  </a:solidFill>
                </a:rPr>
                <a:t>The $131bn Trade Corridor – Total Auto Imports (USD Bn)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0B4D1F8-0A95-E5A9-1DD5-165B15B9C883}"/>
              </a:ext>
            </a:extLst>
          </p:cNvPr>
          <p:cNvSpPr txBox="1"/>
          <p:nvPr/>
        </p:nvSpPr>
        <p:spPr>
          <a:xfrm>
            <a:off x="5030654" y="2401441"/>
            <a:ext cx="2557451" cy="1354217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Capturing just 5% of this corridor could unlock 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$6.5 billion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</a:p>
          <a:p>
            <a:r>
              <a:rPr lang="en-US" sz="1600" dirty="0">
                <a:solidFill>
                  <a:schemeClr val="bg1"/>
                </a:solidFill>
              </a:rPr>
              <a:t>in annual exports</a:t>
            </a:r>
          </a:p>
          <a:p>
            <a:r>
              <a:rPr lang="en-US" sz="1400" i="1" dirty="0">
                <a:solidFill>
                  <a:schemeClr val="bg1"/>
                </a:solidFill>
              </a:rPr>
              <a:t>This is 70x the current levels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01FD62-D53A-0280-DEC8-B794BC44FD95}"/>
              </a:ext>
            </a:extLst>
          </p:cNvPr>
          <p:cNvSpPr txBox="1"/>
          <p:nvPr/>
        </p:nvSpPr>
        <p:spPr>
          <a:xfrm>
            <a:off x="433276" y="1381722"/>
            <a:ext cx="110817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b="1"/>
              <a:t>We’re in an elite club of 46 car-producing countries — and we have one of the best locations for exports to GCC, Africa, and APAC, a non-auto producing market relying solely on imports. But without scale and stability, we’re just watching others take our share.</a:t>
            </a:r>
          </a:p>
        </p:txBody>
      </p:sp>
      <p:pic>
        <p:nvPicPr>
          <p:cNvPr id="3" name="Graphic 2" descr="Caret Right with solid fill">
            <a:extLst>
              <a:ext uri="{FF2B5EF4-FFF2-40B4-BE49-F238E27FC236}">
                <a16:creationId xmlns:a16="http://schemas.microsoft.com/office/drawing/2014/main" id="{BD54C433-6DEF-A611-CE28-89F337170F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89497" y="2786529"/>
            <a:ext cx="914400" cy="914400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7C08F42F-7EFB-9869-1899-EFEA8C67F8A8}"/>
              </a:ext>
            </a:extLst>
          </p:cNvPr>
          <p:cNvGrpSpPr/>
          <p:nvPr/>
        </p:nvGrpSpPr>
        <p:grpSpPr>
          <a:xfrm>
            <a:off x="8319625" y="2358709"/>
            <a:ext cx="3559780" cy="2910669"/>
            <a:chOff x="7931887" y="2309053"/>
            <a:chExt cx="3559780" cy="2923857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ECAF71C-A3F9-0435-7340-1641515905A7}"/>
                </a:ext>
              </a:extLst>
            </p:cNvPr>
            <p:cNvSpPr txBox="1"/>
            <p:nvPr/>
          </p:nvSpPr>
          <p:spPr>
            <a:xfrm>
              <a:off x="7931887" y="2309053"/>
              <a:ext cx="112970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spcAft>
                  <a:spcPts val="600"/>
                </a:spcAft>
              </a:pPr>
              <a:r>
                <a:rPr lang="en-US" sz="1800" b="1" dirty="0"/>
                <a:t>The Miss</a:t>
              </a: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7F36A83-04AF-EA2D-F677-2A751BD5A27B}"/>
                </a:ext>
              </a:extLst>
            </p:cNvPr>
            <p:cNvGrpSpPr/>
            <p:nvPr/>
          </p:nvGrpSpPr>
          <p:grpSpPr>
            <a:xfrm>
              <a:off x="7931887" y="3496359"/>
              <a:ext cx="3559780" cy="731520"/>
              <a:chOff x="7365930" y="2719299"/>
              <a:chExt cx="3559780" cy="731520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BEDD1B3-E23C-E05C-CDFA-5B7B4556CFCE}"/>
                  </a:ext>
                </a:extLst>
              </p:cNvPr>
              <p:cNvSpPr txBox="1"/>
              <p:nvPr/>
            </p:nvSpPr>
            <p:spPr>
              <a:xfrm>
                <a:off x="8097450" y="2770520"/>
                <a:ext cx="282826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Small domestic scale keeps cost uncompetitive</a:t>
                </a:r>
              </a:p>
            </p:txBody>
          </p:sp>
          <p:pic>
            <p:nvPicPr>
              <p:cNvPr id="25" name="Graphic 24" descr="Badge Cross with solid fill">
                <a:extLst>
                  <a:ext uri="{FF2B5EF4-FFF2-40B4-BE49-F238E27FC236}">
                    <a16:creationId xmlns:a16="http://schemas.microsoft.com/office/drawing/2014/main" id="{7A29D66B-9175-DD96-698D-6DFF565913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/>
            </p:blipFill>
            <p:spPr>
              <a:xfrm>
                <a:off x="7365930" y="2719299"/>
                <a:ext cx="731520" cy="731520"/>
              </a:xfrm>
              <a:prstGeom prst="rect">
                <a:avLst/>
              </a:prstGeom>
            </p:spPr>
          </p:pic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896F963-562F-6FDA-5393-F3285A856EE1}"/>
                </a:ext>
              </a:extLst>
            </p:cNvPr>
            <p:cNvGrpSpPr/>
            <p:nvPr/>
          </p:nvGrpSpPr>
          <p:grpSpPr>
            <a:xfrm>
              <a:off x="7931887" y="4258359"/>
              <a:ext cx="3559780" cy="974551"/>
              <a:chOff x="7365930" y="2719299"/>
              <a:chExt cx="3559780" cy="974551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E9B8F12-A37E-120E-4A55-38FD474BDABA}"/>
                  </a:ext>
                </a:extLst>
              </p:cNvPr>
              <p:cNvSpPr txBox="1"/>
              <p:nvPr/>
            </p:nvSpPr>
            <p:spPr>
              <a:xfrm>
                <a:off x="8097450" y="2770520"/>
                <a:ext cx="282826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Policy volatility discourages export-focused investments</a:t>
                </a:r>
              </a:p>
            </p:txBody>
          </p:sp>
          <p:pic>
            <p:nvPicPr>
              <p:cNvPr id="28" name="Graphic 27" descr="Badge Cross with solid fill">
                <a:extLst>
                  <a:ext uri="{FF2B5EF4-FFF2-40B4-BE49-F238E27FC236}">
                    <a16:creationId xmlns:a16="http://schemas.microsoft.com/office/drawing/2014/main" id="{13589BBD-2891-9686-7439-CE2F79799C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/>
            </p:blipFill>
            <p:spPr>
              <a:xfrm>
                <a:off x="7365930" y="2719299"/>
                <a:ext cx="731520" cy="731520"/>
              </a:xfrm>
              <a:prstGeom prst="rect">
                <a:avLst/>
              </a:prstGeom>
            </p:spPr>
          </p:pic>
        </p:grp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29BEDAC-A3D2-83F3-E2D3-1A79C7FAB61A}"/>
              </a:ext>
            </a:extLst>
          </p:cNvPr>
          <p:cNvGrpSpPr/>
          <p:nvPr/>
        </p:nvGrpSpPr>
        <p:grpSpPr>
          <a:xfrm>
            <a:off x="4498860" y="3999487"/>
            <a:ext cx="3785192" cy="2185319"/>
            <a:chOff x="4193215" y="3970147"/>
            <a:chExt cx="3785192" cy="218531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48CF24E-2F2A-483B-078A-833F09C7BCB7}"/>
                </a:ext>
              </a:extLst>
            </p:cNvPr>
            <p:cNvSpPr txBox="1"/>
            <p:nvPr/>
          </p:nvSpPr>
          <p:spPr>
            <a:xfrm>
              <a:off x="4234522" y="3970147"/>
              <a:ext cx="112970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spcAft>
                  <a:spcPts val="600"/>
                </a:spcAft>
              </a:pPr>
              <a:r>
                <a:rPr lang="en-US" sz="1800" b="1" dirty="0"/>
                <a:t>Our Edge</a:t>
              </a: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03D70AA1-97A1-F180-7019-BE0DFEFBE4AB}"/>
                </a:ext>
              </a:extLst>
            </p:cNvPr>
            <p:cNvGrpSpPr/>
            <p:nvPr/>
          </p:nvGrpSpPr>
          <p:grpSpPr>
            <a:xfrm>
              <a:off x="4193215" y="4400759"/>
              <a:ext cx="3785192" cy="1754707"/>
              <a:chOff x="4193215" y="4400759"/>
              <a:chExt cx="3785192" cy="1754707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C5BAD25C-2608-D569-1D38-F136621C88BB}"/>
                  </a:ext>
                </a:extLst>
              </p:cNvPr>
              <p:cNvGrpSpPr/>
              <p:nvPr/>
            </p:nvGrpSpPr>
            <p:grpSpPr>
              <a:xfrm>
                <a:off x="4194278" y="4400759"/>
                <a:ext cx="3559780" cy="974551"/>
                <a:chOff x="7365930" y="2719299"/>
                <a:chExt cx="3559780" cy="974551"/>
              </a:xfrm>
            </p:grpSpPr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4C5FDEDA-09D1-B3B4-86B7-DAFA9DCC2AF8}"/>
                    </a:ext>
                  </a:extLst>
                </p:cNvPr>
                <p:cNvSpPr txBox="1"/>
                <p:nvPr/>
              </p:nvSpPr>
              <p:spPr>
                <a:xfrm>
                  <a:off x="8097450" y="2770520"/>
                  <a:ext cx="2828260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Geographically closer to these regions than India, Thailand, or China</a:t>
                  </a:r>
                </a:p>
              </p:txBody>
            </p:sp>
            <p:pic>
              <p:nvPicPr>
                <p:cNvPr id="32" name="Graphic 31" descr="Badge Tick1 with solid fill">
                  <a:extLst>
                    <a:ext uri="{FF2B5EF4-FFF2-40B4-BE49-F238E27FC236}">
                      <a16:creationId xmlns:a16="http://schemas.microsoft.com/office/drawing/2014/main" id="{8D0F4D2E-C82C-D38A-275A-429379E04CF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rcRect/>
                <a:stretch/>
              </p:blipFill>
              <p:spPr>
                <a:xfrm>
                  <a:off x="7365930" y="2719299"/>
                  <a:ext cx="731520" cy="731520"/>
                </a:xfrm>
                <a:prstGeom prst="rect">
                  <a:avLst/>
                </a:prstGeom>
              </p:spPr>
            </p:pic>
          </p:grp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1F1B7E6D-E5FB-97F3-7903-54EEAEBE86F4}"/>
                  </a:ext>
                </a:extLst>
              </p:cNvPr>
              <p:cNvGrpSpPr/>
              <p:nvPr/>
            </p:nvGrpSpPr>
            <p:grpSpPr>
              <a:xfrm>
                <a:off x="4193215" y="5423946"/>
                <a:ext cx="3785192" cy="731520"/>
                <a:chOff x="7412449" y="2719299"/>
                <a:chExt cx="3785191" cy="731520"/>
              </a:xfrm>
            </p:grpSpPr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9253A394-95A7-7345-A40D-964BCC557678}"/>
                    </a:ext>
                  </a:extLst>
                </p:cNvPr>
                <p:cNvSpPr txBox="1"/>
                <p:nvPr/>
              </p:nvSpPr>
              <p:spPr>
                <a:xfrm>
                  <a:off x="8143969" y="2770520"/>
                  <a:ext cx="3053671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1,200 vendors with UN and ISO certifications</a:t>
                  </a:r>
                </a:p>
              </p:txBody>
            </p:sp>
            <p:pic>
              <p:nvPicPr>
                <p:cNvPr id="35" name="Graphic 34" descr="Badge Tick1 with solid fill">
                  <a:extLst>
                    <a:ext uri="{FF2B5EF4-FFF2-40B4-BE49-F238E27FC236}">
                      <a16:creationId xmlns:a16="http://schemas.microsoft.com/office/drawing/2014/main" id="{C69B8373-3DB0-C7E2-E1BD-6CC1D649A0E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rcRect/>
                <a:stretch/>
              </p:blipFill>
              <p:spPr>
                <a:xfrm>
                  <a:off x="7412449" y="2719299"/>
                  <a:ext cx="731520" cy="731520"/>
                </a:xfrm>
                <a:prstGeom prst="rect">
                  <a:avLst/>
                </a:prstGeom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5830030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159F3-E14A-3796-5F6C-E04513E2E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Motorization Levels - a National Wakeup Call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288AE6-9501-59D1-BF41-71808FA31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Pakistan Association of Automotive Parts &amp; Accessories Manufacturers (PAAPAM)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68FCB7-5F81-1841-AE28-E135C692B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2D7BE-EA01-4ABA-9A1B-A5F596D64772}" type="slidenum">
              <a:rPr lang="en-US" smtClean="0"/>
              <a:t>18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F7661F-AC98-5E3C-8847-A91D34DF5B33}"/>
              </a:ext>
            </a:extLst>
          </p:cNvPr>
          <p:cNvSpPr txBox="1"/>
          <p:nvPr/>
        </p:nvSpPr>
        <p:spPr>
          <a:xfrm>
            <a:off x="9358686" y="1606336"/>
            <a:ext cx="247285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/>
              <a:t>Just 20 cars per 1000 persons…</a:t>
            </a:r>
          </a:p>
          <a:p>
            <a:endParaRPr lang="en-US" b="1"/>
          </a:p>
          <a:p>
            <a:r>
              <a:rPr lang="en-US" b="1"/>
              <a:t>If we can’t sell to our own people due to poor income level, how will we sell to the world?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84D94A72-220A-1AB7-2428-554633BE2D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3210549"/>
              </p:ext>
            </p:extLst>
          </p:nvPr>
        </p:nvGraphicFramePr>
        <p:xfrm>
          <a:off x="563526" y="1477319"/>
          <a:ext cx="8628516" cy="2475294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535579681"/>
                    </a:ext>
                  </a:extLst>
                </a:gridCol>
                <a:gridCol w="1669311">
                  <a:extLst>
                    <a:ext uri="{9D8B030D-6E8A-4147-A177-3AD203B41FA5}">
                      <a16:colId xmlns:a16="http://schemas.microsoft.com/office/drawing/2014/main" val="1770154011"/>
                    </a:ext>
                  </a:extLst>
                </a:gridCol>
                <a:gridCol w="1892596">
                  <a:extLst>
                    <a:ext uri="{9D8B030D-6E8A-4147-A177-3AD203B41FA5}">
                      <a16:colId xmlns:a16="http://schemas.microsoft.com/office/drawing/2014/main" val="4227912413"/>
                    </a:ext>
                  </a:extLst>
                </a:gridCol>
                <a:gridCol w="1392865">
                  <a:extLst>
                    <a:ext uri="{9D8B030D-6E8A-4147-A177-3AD203B41FA5}">
                      <a16:colId xmlns:a16="http://schemas.microsoft.com/office/drawing/2014/main" val="3886893256"/>
                    </a:ext>
                  </a:extLst>
                </a:gridCol>
                <a:gridCol w="978195">
                  <a:extLst>
                    <a:ext uri="{9D8B030D-6E8A-4147-A177-3AD203B41FA5}">
                      <a16:colId xmlns:a16="http://schemas.microsoft.com/office/drawing/2014/main" val="149363548"/>
                    </a:ext>
                  </a:extLst>
                </a:gridCol>
                <a:gridCol w="1041731">
                  <a:extLst>
                    <a:ext uri="{9D8B030D-6E8A-4147-A177-3AD203B41FA5}">
                      <a16:colId xmlns:a16="http://schemas.microsoft.com/office/drawing/2014/main" val="3476140438"/>
                    </a:ext>
                  </a:extLst>
                </a:gridCol>
                <a:gridCol w="1196618">
                  <a:extLst>
                    <a:ext uri="{9D8B030D-6E8A-4147-A177-3AD203B41FA5}">
                      <a16:colId xmlns:a16="http://schemas.microsoft.com/office/drawing/2014/main" val="3828814175"/>
                    </a:ext>
                  </a:extLst>
                </a:gridCol>
              </a:tblGrid>
              <a:tr h="38895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endParaRPr lang="en-US" sz="1600" kern="100" dirty="0">
                        <a:effectLst/>
                        <a:latin typeface="+mn-lt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endParaRPr lang="en-US" sz="1600" b="1" kern="100" dirty="0">
                        <a:effectLst/>
                        <a:latin typeface="+mn-lt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endParaRPr lang="en-US" sz="1600" kern="100" dirty="0">
                        <a:effectLst/>
                        <a:latin typeface="+mn-lt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 dirty="0">
                          <a:solidFill>
                            <a:schemeClr val="tx1"/>
                          </a:solidFill>
                          <a:effectLst/>
                        </a:rPr>
                        <a:t>Pakistan</a:t>
                      </a:r>
                      <a:endParaRPr lang="en-US" sz="16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 dirty="0">
                          <a:solidFill>
                            <a:schemeClr val="tx1"/>
                          </a:solidFill>
                          <a:effectLst/>
                        </a:rPr>
                        <a:t>India</a:t>
                      </a:r>
                      <a:endParaRPr lang="en-US" sz="16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 dirty="0">
                          <a:solidFill>
                            <a:schemeClr val="tx1"/>
                          </a:solidFill>
                          <a:effectLst/>
                        </a:rPr>
                        <a:t>Thailand</a:t>
                      </a:r>
                      <a:endParaRPr lang="en-US" sz="16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 dirty="0">
                          <a:solidFill>
                            <a:schemeClr val="tx1"/>
                          </a:solidFill>
                          <a:effectLst/>
                        </a:rPr>
                        <a:t>Vietnam</a:t>
                      </a:r>
                      <a:endParaRPr lang="en-US" sz="16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7426161"/>
                  </a:ext>
                </a:extLst>
              </a:tr>
              <a:tr h="38895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endParaRPr lang="en-US" sz="16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b="1" kern="0" dirty="0">
                          <a:solidFill>
                            <a:schemeClr val="tx1"/>
                          </a:solidFill>
                          <a:effectLst/>
                        </a:rPr>
                        <a:t>GDP/Capita</a:t>
                      </a:r>
                      <a:endParaRPr lang="en-US" sz="1600" b="1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 dirty="0">
                          <a:effectLst/>
                        </a:rPr>
                        <a:t>USD</a:t>
                      </a:r>
                      <a:endParaRPr lang="en-US" sz="1600" kern="100" dirty="0">
                        <a:effectLst/>
                        <a:latin typeface="+mn-lt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 dirty="0">
                          <a:solidFill>
                            <a:srgbClr val="C00000"/>
                          </a:solidFill>
                          <a:effectLst/>
                        </a:rPr>
                        <a:t>1,824</a:t>
                      </a:r>
                      <a:endParaRPr lang="en-US" sz="1600" kern="100" dirty="0">
                        <a:solidFill>
                          <a:srgbClr val="C00000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effectLst/>
                        </a:rPr>
                        <a:t>2,878</a:t>
                      </a:r>
                      <a:endParaRPr lang="en-US" sz="1600" kern="100">
                        <a:effectLst/>
                        <a:latin typeface="+mn-lt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 dirty="0">
                          <a:effectLst/>
                        </a:rPr>
                        <a:t>7,767</a:t>
                      </a:r>
                      <a:endParaRPr lang="en-US" sz="1600" kern="100" dirty="0">
                        <a:effectLst/>
                        <a:latin typeface="+mn-lt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 dirty="0">
                          <a:effectLst/>
                        </a:rPr>
                        <a:t>4,806</a:t>
                      </a:r>
                      <a:endParaRPr lang="en-US" sz="1600" kern="100" dirty="0">
                        <a:effectLst/>
                        <a:latin typeface="+mn-lt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7339002"/>
                  </a:ext>
                </a:extLst>
              </a:tr>
              <a:tr h="52380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endParaRPr lang="en-US" sz="16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b="1" kern="0" dirty="0">
                          <a:solidFill>
                            <a:schemeClr val="tx1"/>
                          </a:solidFill>
                          <a:effectLst/>
                        </a:rPr>
                        <a:t>Population</a:t>
                      </a:r>
                      <a:endParaRPr lang="en-US" sz="1600" b="1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 dirty="0">
                          <a:effectLst/>
                        </a:rPr>
                        <a:t>Millions</a:t>
                      </a:r>
                      <a:endParaRPr lang="en-US" sz="1600" kern="100" dirty="0">
                        <a:effectLst/>
                        <a:latin typeface="+mn-lt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 dirty="0">
                          <a:solidFill>
                            <a:srgbClr val="C00000"/>
                          </a:solidFill>
                          <a:effectLst/>
                        </a:rPr>
                        <a:t>247</a:t>
                      </a:r>
                      <a:endParaRPr lang="en-US" sz="1600" kern="100" dirty="0">
                        <a:solidFill>
                          <a:srgbClr val="C00000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effectLst/>
                        </a:rPr>
                        <a:t>1,451</a:t>
                      </a:r>
                      <a:endParaRPr lang="en-US" sz="1600" kern="100">
                        <a:effectLst/>
                        <a:latin typeface="+mn-lt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 dirty="0">
                          <a:effectLst/>
                        </a:rPr>
                        <a:t>72</a:t>
                      </a:r>
                      <a:endParaRPr lang="en-US" sz="1600" kern="100" dirty="0">
                        <a:effectLst/>
                        <a:latin typeface="+mn-lt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effectLst/>
                        </a:rPr>
                        <a:t>101</a:t>
                      </a:r>
                      <a:endParaRPr lang="en-US" sz="1600" kern="100">
                        <a:effectLst/>
                        <a:latin typeface="+mn-lt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21593343"/>
                  </a:ext>
                </a:extLst>
              </a:tr>
              <a:tr h="58679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endParaRPr lang="en-US" sz="16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b="1" kern="0" dirty="0">
                          <a:solidFill>
                            <a:schemeClr val="tx1"/>
                          </a:solidFill>
                          <a:effectLst/>
                        </a:rPr>
                        <a:t>Annual Production</a:t>
                      </a:r>
                      <a:endParaRPr lang="en-US" sz="1600" b="1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 dirty="0">
                          <a:effectLst/>
                        </a:rPr>
                        <a:t>No.</a:t>
                      </a:r>
                      <a:endParaRPr lang="en-US" sz="1600" kern="100" dirty="0">
                        <a:effectLst/>
                        <a:latin typeface="+mn-lt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 dirty="0">
                          <a:solidFill>
                            <a:srgbClr val="C00000"/>
                          </a:solidFill>
                          <a:effectLst/>
                        </a:rPr>
                        <a:t>148,209</a:t>
                      </a:r>
                      <a:endParaRPr lang="en-US" sz="1600" kern="100" dirty="0">
                        <a:solidFill>
                          <a:srgbClr val="C00000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 dirty="0">
                          <a:effectLst/>
                        </a:rPr>
                        <a:t>6,014,691</a:t>
                      </a:r>
                      <a:endParaRPr lang="en-US" sz="1600" kern="100" dirty="0">
                        <a:effectLst/>
                        <a:latin typeface="+mn-lt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 dirty="0">
                          <a:effectLst/>
                        </a:rPr>
                        <a:t>1,468,997</a:t>
                      </a:r>
                      <a:endParaRPr lang="en-US" sz="1600" kern="100" dirty="0">
                        <a:effectLst/>
                        <a:latin typeface="+mn-lt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effectLst/>
                        </a:rPr>
                        <a:t>175,661</a:t>
                      </a:r>
                      <a:endParaRPr lang="en-US" sz="1600" kern="100">
                        <a:effectLst/>
                        <a:latin typeface="+mn-lt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2413234"/>
                  </a:ext>
                </a:extLst>
              </a:tr>
              <a:tr h="58679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endParaRPr lang="en-US" sz="16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b="1" kern="0" dirty="0">
                          <a:solidFill>
                            <a:schemeClr val="tx1"/>
                          </a:solidFill>
                          <a:effectLst/>
                        </a:rPr>
                        <a:t>Motorization</a:t>
                      </a:r>
                      <a:endParaRPr lang="en-US" sz="1600" b="1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 dirty="0">
                          <a:effectLst/>
                        </a:rPr>
                        <a:t>Cars per 1000 persons</a:t>
                      </a:r>
                      <a:endParaRPr lang="en-US" sz="1600" kern="100" dirty="0">
                        <a:effectLst/>
                        <a:latin typeface="+mn-lt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 dirty="0">
                          <a:solidFill>
                            <a:srgbClr val="C00000"/>
                          </a:solidFill>
                          <a:effectLst/>
                        </a:rPr>
                        <a:t>20</a:t>
                      </a:r>
                      <a:endParaRPr lang="en-US" sz="1600" kern="100" dirty="0">
                        <a:solidFill>
                          <a:srgbClr val="C00000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 dirty="0">
                          <a:effectLst/>
                        </a:rPr>
                        <a:t>33</a:t>
                      </a:r>
                      <a:endParaRPr lang="en-US" sz="1600" kern="100" dirty="0">
                        <a:effectLst/>
                        <a:latin typeface="+mn-lt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 dirty="0">
                          <a:effectLst/>
                        </a:rPr>
                        <a:t>147</a:t>
                      </a:r>
                      <a:endParaRPr lang="en-US" sz="1600" kern="100" dirty="0">
                        <a:effectLst/>
                        <a:latin typeface="+mn-lt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 dirty="0">
                          <a:effectLst/>
                        </a:rPr>
                        <a:t>46</a:t>
                      </a:r>
                      <a:endParaRPr lang="en-US" sz="1600" kern="100" dirty="0">
                        <a:effectLst/>
                        <a:latin typeface="+mn-lt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2772866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2619014C-784C-F4F9-EA60-B72728377BFB}"/>
              </a:ext>
            </a:extLst>
          </p:cNvPr>
          <p:cNvSpPr txBox="1"/>
          <p:nvPr/>
        </p:nvSpPr>
        <p:spPr>
          <a:xfrm>
            <a:off x="838201" y="4111862"/>
            <a:ext cx="55200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/>
              <a:t>If GDP grows, cars follow…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BB3DD6-FBAD-4EFF-A158-FE908E304218}"/>
              </a:ext>
            </a:extLst>
          </p:cNvPr>
          <p:cNvSpPr txBox="1"/>
          <p:nvPr/>
        </p:nvSpPr>
        <p:spPr>
          <a:xfrm>
            <a:off x="846486" y="4414704"/>
            <a:ext cx="834555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600" dirty="0"/>
              <a:t>GDP per capita strongly correlated with motorization levels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600" dirty="0"/>
              <a:t>Pakistan is far below the take-off point, with GDP/capita far below the $2,500-$3,000 “acceleration” threshold.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600" dirty="0"/>
              <a:t>Motorization will not rise until macroeconomic governance is addressed</a:t>
            </a:r>
          </a:p>
        </p:txBody>
      </p:sp>
      <p:pic>
        <p:nvPicPr>
          <p:cNvPr id="6" name="Graphic 5" descr="Coins outline">
            <a:extLst>
              <a:ext uri="{FF2B5EF4-FFF2-40B4-BE49-F238E27FC236}">
                <a16:creationId xmlns:a16="http://schemas.microsoft.com/office/drawing/2014/main" id="{6F596B27-FB16-7386-E353-27821CC6B0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3526" y="1761950"/>
            <a:ext cx="457200" cy="457200"/>
          </a:xfrm>
          <a:prstGeom prst="rect">
            <a:avLst/>
          </a:prstGeom>
        </p:spPr>
      </p:pic>
      <p:pic>
        <p:nvPicPr>
          <p:cNvPr id="12" name="Graphic 11" descr="Group with solid fill">
            <a:extLst>
              <a:ext uri="{FF2B5EF4-FFF2-40B4-BE49-F238E27FC236}">
                <a16:creationId xmlns:a16="http://schemas.microsoft.com/office/drawing/2014/main" id="{F4DD3EEE-73D1-D10A-4B6A-D5D822A9D3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7773" y="2249789"/>
            <a:ext cx="457200" cy="457200"/>
          </a:xfrm>
          <a:prstGeom prst="rect">
            <a:avLst/>
          </a:prstGeom>
        </p:spPr>
      </p:pic>
      <p:pic>
        <p:nvPicPr>
          <p:cNvPr id="16" name="Graphic 15" descr="Production outline">
            <a:extLst>
              <a:ext uri="{FF2B5EF4-FFF2-40B4-BE49-F238E27FC236}">
                <a16:creationId xmlns:a16="http://schemas.microsoft.com/office/drawing/2014/main" id="{2AB710F0-A3DE-5C07-051C-F22D193DD2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3526" y="2763020"/>
            <a:ext cx="457200" cy="457200"/>
          </a:xfrm>
          <a:prstGeom prst="rect">
            <a:avLst/>
          </a:prstGeom>
        </p:spPr>
      </p:pic>
      <p:pic>
        <p:nvPicPr>
          <p:cNvPr id="18" name="Picture 17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AD5C87E3-A374-C532-2F3E-4BBD6C2D2D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73" y="3416374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6438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53476E-A345-EA61-29C7-78A2EC9E0C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B1301-60E2-AEC0-DDDC-AFCAA4796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Aftersales Market – PKR 155 billion Goldmine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77C7CF-BE68-508A-18F0-2A3C9683B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Pakistan Association of Automotive Parts &amp; Accessories Manufacturers (PAAPAM)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AF6673-AFDF-C257-6871-FD351A7A5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2D7BE-EA01-4ABA-9A1B-A5F596D64772}" type="slidenum">
              <a:rPr lang="en-US" smtClean="0"/>
              <a:t>19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8F693E-DE20-04C6-45B1-0E406E2D78D2}"/>
              </a:ext>
            </a:extLst>
          </p:cNvPr>
          <p:cNvSpPr txBox="1"/>
          <p:nvPr/>
        </p:nvSpPr>
        <p:spPr>
          <a:xfrm>
            <a:off x="699091" y="1468421"/>
            <a:ext cx="85115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/>
              <a:t>We have the market. We have the capability. But we’re letting it be captured by smugglers and tax evaders.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6556539-D8C0-97D5-F045-4750347E6815}"/>
              </a:ext>
            </a:extLst>
          </p:cNvPr>
          <p:cNvGrpSpPr/>
          <p:nvPr/>
        </p:nvGrpSpPr>
        <p:grpSpPr>
          <a:xfrm>
            <a:off x="580144" y="3819919"/>
            <a:ext cx="3321787" cy="1569660"/>
            <a:chOff x="644156" y="2305336"/>
            <a:chExt cx="3321787" cy="156966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7BA39E9-DCCE-DFB5-1F91-6853F45428A9}"/>
                </a:ext>
              </a:extLst>
            </p:cNvPr>
            <p:cNvSpPr txBox="1"/>
            <p:nvPr/>
          </p:nvSpPr>
          <p:spPr>
            <a:xfrm>
              <a:off x="1571846" y="2305336"/>
              <a:ext cx="239409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5-10x </a:t>
              </a:r>
            </a:p>
            <a:p>
              <a:r>
                <a:rPr lang="en-US" dirty="0"/>
                <a:t>Volume typically generated by aftersales market compared to OEMs</a:t>
              </a:r>
            </a:p>
          </p:txBody>
        </p:sp>
        <p:pic>
          <p:nvPicPr>
            <p:cNvPr id="11" name="Graphic 10" descr="Pie chart with solid fill">
              <a:extLst>
                <a:ext uri="{FF2B5EF4-FFF2-40B4-BE49-F238E27FC236}">
                  <a16:creationId xmlns:a16="http://schemas.microsoft.com/office/drawing/2014/main" id="{31696B48-C044-65F3-11E4-7484AE1786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44156" y="2494467"/>
              <a:ext cx="914400" cy="914400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29B1AC-E0A8-52FD-CB49-5A848A20ED2D}"/>
              </a:ext>
            </a:extLst>
          </p:cNvPr>
          <p:cNvGrpSpPr/>
          <p:nvPr/>
        </p:nvGrpSpPr>
        <p:grpSpPr>
          <a:xfrm>
            <a:off x="7924357" y="2236323"/>
            <a:ext cx="3485263" cy="1292662"/>
            <a:chOff x="699091" y="3993988"/>
            <a:chExt cx="3485263" cy="129266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BF9BB34-F2E6-083C-4621-B1D2539F6769}"/>
                </a:ext>
              </a:extLst>
            </p:cNvPr>
            <p:cNvSpPr txBox="1"/>
            <p:nvPr/>
          </p:nvSpPr>
          <p:spPr>
            <a:xfrm>
              <a:off x="1571846" y="3993988"/>
              <a:ext cx="2612508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PKR 155 Bn</a:t>
              </a:r>
            </a:p>
            <a:p>
              <a:r>
                <a:rPr lang="en-US" dirty="0"/>
                <a:t>Untapped aftersales market even at a 1% per capita spend on LCVs</a:t>
              </a:r>
            </a:p>
          </p:txBody>
        </p:sp>
        <p:pic>
          <p:nvPicPr>
            <p:cNvPr id="13" name="Graphic 12" descr="Connections outline">
              <a:extLst>
                <a:ext uri="{FF2B5EF4-FFF2-40B4-BE49-F238E27FC236}">
                  <a16:creationId xmlns:a16="http://schemas.microsoft.com/office/drawing/2014/main" id="{63BEE513-7980-3478-08D8-A379ED2FA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99091" y="4165391"/>
              <a:ext cx="914400" cy="914400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9EED7AF-4CA9-CF98-ACFC-D75E7EF18D0E}"/>
              </a:ext>
            </a:extLst>
          </p:cNvPr>
          <p:cNvGrpSpPr/>
          <p:nvPr/>
        </p:nvGrpSpPr>
        <p:grpSpPr>
          <a:xfrm>
            <a:off x="4109912" y="4009050"/>
            <a:ext cx="3063946" cy="1209041"/>
            <a:chOff x="5940294" y="2415615"/>
            <a:chExt cx="3063946" cy="120904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E581AAC-3A47-3D27-9BE1-1809068A899D}"/>
                </a:ext>
              </a:extLst>
            </p:cNvPr>
            <p:cNvSpPr txBox="1"/>
            <p:nvPr/>
          </p:nvSpPr>
          <p:spPr>
            <a:xfrm>
              <a:off x="6977615" y="2424327"/>
              <a:ext cx="202662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Market dominated by under-invoiced, mis declared, and smuggled imports</a:t>
              </a:r>
            </a:p>
          </p:txBody>
        </p:sp>
        <p:pic>
          <p:nvPicPr>
            <p:cNvPr id="16" name="Picture 15" descr="A black and white exclamation mark in a circle&#10;&#10;AI-generated content may be incorrect.">
              <a:extLst>
                <a:ext uri="{FF2B5EF4-FFF2-40B4-BE49-F238E27FC236}">
                  <a16:creationId xmlns:a16="http://schemas.microsoft.com/office/drawing/2014/main" id="{B68B5EC9-39A5-3E07-841B-53B6BE4306A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0294" y="2415615"/>
              <a:ext cx="914400" cy="914400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0947C41-15FD-669C-AA0F-ADDD0DD905DE}"/>
              </a:ext>
            </a:extLst>
          </p:cNvPr>
          <p:cNvGrpSpPr/>
          <p:nvPr/>
        </p:nvGrpSpPr>
        <p:grpSpPr>
          <a:xfrm>
            <a:off x="7548550" y="3947063"/>
            <a:ext cx="3805250" cy="1200329"/>
            <a:chOff x="5940294" y="3837507"/>
            <a:chExt cx="3805250" cy="120032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D2EA482-9D94-D747-36CA-4DC7EEB936AD}"/>
                </a:ext>
              </a:extLst>
            </p:cNvPr>
            <p:cNvSpPr txBox="1"/>
            <p:nvPr/>
          </p:nvSpPr>
          <p:spPr>
            <a:xfrm>
              <a:off x="6870527" y="3837507"/>
              <a:ext cx="287501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dirty="0"/>
                <a:t>No retail-stage sales tax enforcement, compliant local vendors compete with tax-evading products.</a:t>
              </a:r>
            </a:p>
          </p:txBody>
        </p:sp>
        <p:pic>
          <p:nvPicPr>
            <p:cNvPr id="17" name="Picture 16" descr="Badge Cross with solid fill">
              <a:extLst>
                <a:ext uri="{FF2B5EF4-FFF2-40B4-BE49-F238E27FC236}">
                  <a16:creationId xmlns:a16="http://schemas.microsoft.com/office/drawing/2014/main" id="{7CC54E7F-87C3-199C-695A-C5CAF2BE1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5940294" y="3879462"/>
              <a:ext cx="914400" cy="914400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8782CD62-8E57-369F-323C-F5C24E235F1D}"/>
              </a:ext>
            </a:extLst>
          </p:cNvPr>
          <p:cNvSpPr txBox="1"/>
          <p:nvPr/>
        </p:nvSpPr>
        <p:spPr>
          <a:xfrm>
            <a:off x="1710070" y="2389113"/>
            <a:ext cx="22984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39 Mn</a:t>
            </a:r>
          </a:p>
          <a:p>
            <a:r>
              <a:rPr lang="en-US" dirty="0"/>
              <a:t>Total on-road vehicles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99E40E9-1F56-AC6E-3A7B-C5F542AD4DCE}"/>
              </a:ext>
            </a:extLst>
          </p:cNvPr>
          <p:cNvSpPr txBox="1"/>
          <p:nvPr/>
        </p:nvSpPr>
        <p:spPr>
          <a:xfrm>
            <a:off x="4427797" y="2301245"/>
            <a:ext cx="28273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96%</a:t>
            </a:r>
          </a:p>
          <a:p>
            <a:r>
              <a:rPr lang="en-US" dirty="0"/>
              <a:t>Share of passenger/LCVs in total on-road vehicles</a:t>
            </a:r>
          </a:p>
        </p:txBody>
      </p:sp>
      <p:pic>
        <p:nvPicPr>
          <p:cNvPr id="24" name="Graphic 23" descr="Car with solid fill">
            <a:extLst>
              <a:ext uri="{FF2B5EF4-FFF2-40B4-BE49-F238E27FC236}">
                <a16:creationId xmlns:a16="http://schemas.microsoft.com/office/drawing/2014/main" id="{0460D170-9B46-EC05-0EEB-45A5AD2E53C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82380" y="2301245"/>
            <a:ext cx="914400" cy="914400"/>
          </a:xfrm>
          <a:prstGeom prst="rect">
            <a:avLst/>
          </a:prstGeom>
        </p:spPr>
      </p:pic>
      <p:pic>
        <p:nvPicPr>
          <p:cNvPr id="25" name="Graphic 24" descr="Caret Right with solid fill">
            <a:extLst>
              <a:ext uri="{FF2B5EF4-FFF2-40B4-BE49-F238E27FC236}">
                <a16:creationId xmlns:a16="http://schemas.microsoft.com/office/drawing/2014/main" id="{6AB579A7-9D01-C14F-6133-A03C060A83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405965" y="2378993"/>
            <a:ext cx="914400" cy="914400"/>
          </a:xfrm>
          <a:prstGeom prst="rect">
            <a:avLst/>
          </a:prstGeom>
        </p:spPr>
      </p:pic>
      <p:pic>
        <p:nvPicPr>
          <p:cNvPr id="26" name="Graphic 25" descr="Caret Right with solid fill">
            <a:extLst>
              <a:ext uri="{FF2B5EF4-FFF2-40B4-BE49-F238E27FC236}">
                <a16:creationId xmlns:a16="http://schemas.microsoft.com/office/drawing/2014/main" id="{1727C728-2C44-AA2E-BFAD-D5D53D390AF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157258" y="237899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0141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3EF60A-9624-B5D2-9FBC-98627A82C2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077BA0-7F3A-3E3C-7CE8-B16EB89CB1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69" y="156249"/>
            <a:ext cx="11711631" cy="65455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176052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79C6C6-E534-5570-A3B0-4F9B894B6B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64D2E-C1AA-4858-7B21-C846066CF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5568E7-A572-A11B-6C1E-4A9A035AE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Pakistan Association of Automotive Parts &amp; Accessories Manufacturers (PAAPAM)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5C1D0E-0488-B655-E236-D086A0C28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2D7BE-EA01-4ABA-9A1B-A5F596D64772}" type="slidenum">
              <a:rPr lang="en-US" smtClean="0"/>
              <a:t>20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BAD840C-F25E-EC0B-814E-16F606B1AAC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ack and white hexagon with white letters&#10;&#10;AI-generated content may be incorrect.">
            <a:extLst>
              <a:ext uri="{FF2B5EF4-FFF2-40B4-BE49-F238E27FC236}">
                <a16:creationId xmlns:a16="http://schemas.microsoft.com/office/drawing/2014/main" id="{4C95B0D7-8FB6-DE15-9CFA-69F1E3048D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902" y="383140"/>
            <a:ext cx="970998" cy="92476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1110AD5-AA6B-53E8-1513-8472023DF0CA}"/>
              </a:ext>
            </a:extLst>
          </p:cNvPr>
          <p:cNvSpPr/>
          <p:nvPr/>
        </p:nvSpPr>
        <p:spPr>
          <a:xfrm>
            <a:off x="0" y="0"/>
            <a:ext cx="542942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598A1F2-91D1-FA65-894C-3DB299433F10}"/>
              </a:ext>
            </a:extLst>
          </p:cNvPr>
          <p:cNvSpPr txBox="1">
            <a:spLocks/>
          </p:cNvSpPr>
          <p:nvPr/>
        </p:nvSpPr>
        <p:spPr>
          <a:xfrm>
            <a:off x="838199" y="1415023"/>
            <a:ext cx="4371475" cy="483991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>
                <a:solidFill>
                  <a:schemeClr val="bg1"/>
                </a:solidFill>
                <a:latin typeface="Bodoni MT" panose="02070603080606020203" pitchFamily="18" charset="0"/>
              </a:rPr>
              <a:t>Auto Parts Industry </a:t>
            </a:r>
          </a:p>
          <a:p>
            <a:pPr algn="l"/>
            <a:endParaRPr lang="en-US">
              <a:solidFill>
                <a:schemeClr val="bg1"/>
              </a:solidFill>
              <a:latin typeface="Bodoni MT" panose="02070603080606020203" pitchFamily="18" charset="0"/>
            </a:endParaRPr>
          </a:p>
          <a:p>
            <a:pPr algn="l"/>
            <a:r>
              <a:rPr lang="en-US">
                <a:solidFill>
                  <a:schemeClr val="bg1"/>
                </a:solidFill>
                <a:latin typeface="Bodoni MT" panose="02070603080606020203" pitchFamily="18" charset="0"/>
              </a:rPr>
              <a:t>Myths vs Reality</a:t>
            </a:r>
          </a:p>
          <a:p>
            <a:pPr algn="l"/>
            <a:endParaRPr lang="en-US">
              <a:solidFill>
                <a:schemeClr val="bg1"/>
              </a:solidFill>
              <a:latin typeface="Bodoni MT" panose="02070603080606020203" pitchFamily="18" charset="0"/>
            </a:endParaRPr>
          </a:p>
        </p:txBody>
      </p:sp>
      <p:pic>
        <p:nvPicPr>
          <p:cNvPr id="11" name="Content Placeholder 10" descr="A car exhaust pipe with smoke coming out of it&#10;&#10;AI-generated content may be incorrect.">
            <a:extLst>
              <a:ext uri="{FF2B5EF4-FFF2-40B4-BE49-F238E27FC236}">
                <a16:creationId xmlns:a16="http://schemas.microsoft.com/office/drawing/2014/main" id="{1631634B-C618-6948-0A8D-B3392A6117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16" b="11846"/>
          <a:stretch>
            <a:fillRect/>
          </a:stretch>
        </p:blipFill>
        <p:spPr>
          <a:xfrm>
            <a:off x="5429428" y="-1"/>
            <a:ext cx="6757593" cy="6721475"/>
          </a:xfrm>
        </p:spPr>
      </p:pic>
    </p:spTree>
    <p:extLst>
      <p:ext uri="{BB962C8B-B14F-4D97-AF65-F5344CB8AC3E}">
        <p14:creationId xmlns:p14="http://schemas.microsoft.com/office/powerpoint/2010/main" val="31801248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1D7069B-F577-4D3D-A0D7-439937FC2134}"/>
              </a:ext>
            </a:extLst>
          </p:cNvPr>
          <p:cNvSpPr txBox="1"/>
          <p:nvPr/>
        </p:nvSpPr>
        <p:spPr>
          <a:xfrm>
            <a:off x="22226" y="37745"/>
            <a:ext cx="121697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</a:rPr>
              <a:t>Motor Car (CKD) Contribution in Pakistan Import Bill – FY 25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97BDD2E-5EA0-4D94-9E9D-95E73B1A1E04}"/>
              </a:ext>
            </a:extLst>
          </p:cNvPr>
          <p:cNvCxnSpPr/>
          <p:nvPr/>
        </p:nvCxnSpPr>
        <p:spPr>
          <a:xfrm>
            <a:off x="0" y="661185"/>
            <a:ext cx="12192000" cy="0"/>
          </a:xfrm>
          <a:prstGeom prst="line">
            <a:avLst/>
          </a:prstGeom>
          <a:ln w="381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839B8A5B-1757-38EF-51BA-F83057AA46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053" y="813765"/>
            <a:ext cx="11489634" cy="6006490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17B0419-4CC7-AED9-414E-57B4C207D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C69B8EF-74D5-490C-C2E5-41A92C92D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63F00-7C9A-4F84-970F-92ACE9A3FC51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31503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56BAA8-8193-4290-3554-59C002E8E5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2FCE4-68BF-C8F4-821C-0C797C20B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Quality &amp; Technology Perception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1551E2-C31D-0BE5-67BD-CA33BA4E3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Pakistan Association of Automotive Parts &amp; Accessories Manufacturers (PAAPAM)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2BD293-95F5-DB50-2C14-7E077F85E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2D7BE-EA01-4ABA-9A1B-A5F596D64772}" type="slidenum">
              <a:rPr lang="en-US" smtClean="0"/>
              <a:t>22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290EB3B-DCDD-E6F7-A85A-207C7AB9BD97}"/>
              </a:ext>
            </a:extLst>
          </p:cNvPr>
          <p:cNvSpPr/>
          <p:nvPr/>
        </p:nvSpPr>
        <p:spPr>
          <a:xfrm>
            <a:off x="582663" y="2360194"/>
            <a:ext cx="1747777" cy="36933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200">
                <a:latin typeface="Impact" panose="020B0806030902050204" pitchFamily="34" charset="0"/>
              </a:rPr>
              <a:t>FACT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4B2060-2AA7-944B-0687-E7F1D668C51F}"/>
              </a:ext>
            </a:extLst>
          </p:cNvPr>
          <p:cNvSpPr txBox="1"/>
          <p:nvPr/>
        </p:nvSpPr>
        <p:spPr>
          <a:xfrm>
            <a:off x="582663" y="1522610"/>
            <a:ext cx="4893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Myth: Car assemblers merely join imported parts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BFAF23-9090-A073-FB21-5A693DBAB0A1}"/>
              </a:ext>
            </a:extLst>
          </p:cNvPr>
          <p:cNvSpPr txBox="1"/>
          <p:nvPr/>
        </p:nvSpPr>
        <p:spPr>
          <a:xfrm>
            <a:off x="6163712" y="1522610"/>
            <a:ext cx="4893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Myth: Local parts are low quality &amp; old technology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92310E4-B0EE-BA9F-F9EC-7889CA834102}"/>
              </a:ext>
            </a:extLst>
          </p:cNvPr>
          <p:cNvSpPr/>
          <p:nvPr/>
        </p:nvSpPr>
        <p:spPr>
          <a:xfrm>
            <a:off x="6281180" y="2367874"/>
            <a:ext cx="1747777" cy="36933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200">
                <a:latin typeface="Impact" panose="020B0806030902050204" pitchFamily="34" charset="0"/>
              </a:rPr>
              <a:t>FACT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78CE0BF-885B-A53A-0857-139A9DC8C81B}"/>
              </a:ext>
            </a:extLst>
          </p:cNvPr>
          <p:cNvSpPr/>
          <p:nvPr/>
        </p:nvSpPr>
        <p:spPr>
          <a:xfrm>
            <a:off x="582663" y="2752344"/>
            <a:ext cx="5155198" cy="34140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40%-60% of parts, including engines and transmissions, are made locally.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Local auto parts industry sustains 1.83 million livelihoods and meets global ISO/UN standards.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DAFF35C-7955-4CCA-395D-672DED1459DF}"/>
              </a:ext>
            </a:extLst>
          </p:cNvPr>
          <p:cNvSpPr/>
          <p:nvPr/>
        </p:nvSpPr>
        <p:spPr>
          <a:xfrm>
            <a:off x="6281180" y="2752344"/>
            <a:ext cx="5155198" cy="34140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Vendors meet European safety &amp; Japanese inspection standards</a:t>
            </a:r>
          </a:p>
          <a:p>
            <a:pPr algn="just"/>
            <a:endParaRPr lang="en-US" dirty="0">
              <a:solidFill>
                <a:schemeClr val="tx1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Modern tooling + ISO/UN compliance = globally competitive parts</a:t>
            </a:r>
          </a:p>
        </p:txBody>
      </p:sp>
    </p:spTree>
    <p:extLst>
      <p:ext uri="{BB962C8B-B14F-4D97-AF65-F5344CB8AC3E}">
        <p14:creationId xmlns:p14="http://schemas.microsoft.com/office/powerpoint/2010/main" val="37940398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1DF2AE-21B6-0F05-CD42-15C5D01823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13F85-A691-8773-F97A-5BB4FCBA2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Quality &amp; Technology Perception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6752DE-74E6-4078-E41D-F1907CCA7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Pakistan Association of Automotive Parts &amp; Accessories Manufacturers (PAAPAM)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425564-2535-2A83-62BA-80F789707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2D7BE-EA01-4ABA-9A1B-A5F596D64772}" type="slidenum">
              <a:rPr lang="en-US" smtClean="0"/>
              <a:t>23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12D2F8F-178C-9CA4-ACA5-FAD5A6B9AD9F}"/>
              </a:ext>
            </a:extLst>
          </p:cNvPr>
          <p:cNvSpPr/>
          <p:nvPr/>
        </p:nvSpPr>
        <p:spPr>
          <a:xfrm>
            <a:off x="451952" y="2383012"/>
            <a:ext cx="1747777" cy="36933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200">
                <a:latin typeface="Impact" panose="020B0806030902050204" pitchFamily="34" charset="0"/>
              </a:rPr>
              <a:t>FACT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952645-7DD5-973C-B1C2-EA96FBA1CF59}"/>
              </a:ext>
            </a:extLst>
          </p:cNvPr>
          <p:cNvSpPr txBox="1"/>
          <p:nvPr/>
        </p:nvSpPr>
        <p:spPr>
          <a:xfrm>
            <a:off x="582663" y="1522610"/>
            <a:ext cx="4893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Myth: Local Industry offers obsolete models with little choice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6FB0ED-394A-0635-D032-8E5DB5A69350}"/>
              </a:ext>
            </a:extLst>
          </p:cNvPr>
          <p:cNvSpPr txBox="1"/>
          <p:nvPr/>
        </p:nvSpPr>
        <p:spPr>
          <a:xfrm>
            <a:off x="6163712" y="1522610"/>
            <a:ext cx="4893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Myth: Pakistan is dependent on foreign technology for manufacturing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1B4B80F-ED4E-3541-9FD8-B42A0850BBC0}"/>
              </a:ext>
            </a:extLst>
          </p:cNvPr>
          <p:cNvSpPr/>
          <p:nvPr/>
        </p:nvSpPr>
        <p:spPr>
          <a:xfrm>
            <a:off x="6419248" y="2376425"/>
            <a:ext cx="1747777" cy="36933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200">
                <a:latin typeface="Impact" panose="020B0806030902050204" pitchFamily="34" charset="0"/>
              </a:rPr>
              <a:t>FACT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CAFBAB4-F7CC-5DD5-23C2-E517C4FA60BA}"/>
              </a:ext>
            </a:extLst>
          </p:cNvPr>
          <p:cNvSpPr/>
          <p:nvPr/>
        </p:nvSpPr>
        <p:spPr>
          <a:xfrm>
            <a:off x="451952" y="2752344"/>
            <a:ext cx="5155198" cy="34140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Pakistan’s market covers the full spectrum — ICE, hybrids, plug-ins, and EVs.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Market offers entry to premium models, on par with regional markets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4324231-69D0-8FF6-C8B7-9980F68FA180}"/>
              </a:ext>
            </a:extLst>
          </p:cNvPr>
          <p:cNvSpPr/>
          <p:nvPr/>
        </p:nvSpPr>
        <p:spPr>
          <a:xfrm>
            <a:off x="6419248" y="2752344"/>
            <a:ext cx="5155198" cy="34140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Policy inconsistency, not skill, drives reliance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Past failures (e.g., Adam Revo) show that with stable policy + R&amp;D, Pakistan can build its own platforms</a:t>
            </a:r>
          </a:p>
        </p:txBody>
      </p:sp>
    </p:spTree>
    <p:extLst>
      <p:ext uri="{BB962C8B-B14F-4D97-AF65-F5344CB8AC3E}">
        <p14:creationId xmlns:p14="http://schemas.microsoft.com/office/powerpoint/2010/main" val="10575873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539D6A-592E-217F-A74C-1D16EF3FB1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0087A-3D31-671B-7350-D344E7D75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Price &amp; Profit Myths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A924FD-059A-D7F4-B70B-C8B07E38A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Pakistan Association of Automotive Parts &amp; Accessories Manufacturers (PAAPAM)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F67B66-C6EF-DE52-028B-45267E526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2D7BE-EA01-4ABA-9A1B-A5F596D64772}" type="slidenum">
              <a:rPr lang="en-US" smtClean="0"/>
              <a:t>24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262D8B2-65BA-AB4B-64F0-9037AFE9815C}"/>
              </a:ext>
            </a:extLst>
          </p:cNvPr>
          <p:cNvSpPr/>
          <p:nvPr/>
        </p:nvSpPr>
        <p:spPr>
          <a:xfrm>
            <a:off x="333962" y="2533851"/>
            <a:ext cx="1747777" cy="36933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200">
                <a:latin typeface="Impact" panose="020B0806030902050204" pitchFamily="34" charset="0"/>
              </a:rPr>
              <a:t>FACT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549117-DCE8-11FD-FBD9-960CC787C5AB}"/>
              </a:ext>
            </a:extLst>
          </p:cNvPr>
          <p:cNvSpPr txBox="1"/>
          <p:nvPr/>
        </p:nvSpPr>
        <p:spPr>
          <a:xfrm>
            <a:off x="582665" y="1528936"/>
            <a:ext cx="28434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Myth: Car assemblers enjoy unreasonably large profits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252794-B622-3280-69F8-F0F013B6DA23}"/>
              </a:ext>
            </a:extLst>
          </p:cNvPr>
          <p:cNvSpPr txBox="1"/>
          <p:nvPr/>
        </p:nvSpPr>
        <p:spPr>
          <a:xfrm>
            <a:off x="4318900" y="1528936"/>
            <a:ext cx="32928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Myth: Local cars are exorbitantly costly and out of reach for most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3B7B0A-4A15-288C-78C2-664F1213149C}"/>
              </a:ext>
            </a:extLst>
          </p:cNvPr>
          <p:cNvSpPr txBox="1"/>
          <p:nvPr/>
        </p:nvSpPr>
        <p:spPr>
          <a:xfrm>
            <a:off x="7873101" y="1631287"/>
            <a:ext cx="3292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Myth: Assemblers have made arbitrary price increases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7933210-93ED-B6E3-2F4C-7C0C739457AF}"/>
              </a:ext>
            </a:extLst>
          </p:cNvPr>
          <p:cNvSpPr/>
          <p:nvPr/>
        </p:nvSpPr>
        <p:spPr>
          <a:xfrm>
            <a:off x="4255696" y="2531445"/>
            <a:ext cx="1747777" cy="36933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200">
                <a:latin typeface="Impact" panose="020B0806030902050204" pitchFamily="34" charset="0"/>
              </a:rPr>
              <a:t>FACT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3F5E17D-9D7A-D429-7947-E989944CEAB5}"/>
              </a:ext>
            </a:extLst>
          </p:cNvPr>
          <p:cNvSpPr/>
          <p:nvPr/>
        </p:nvSpPr>
        <p:spPr>
          <a:xfrm>
            <a:off x="8177430" y="2588815"/>
            <a:ext cx="1747777" cy="36933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200">
                <a:latin typeface="Impact" panose="020B0806030902050204" pitchFamily="34" charset="0"/>
              </a:rPr>
              <a:t>FACT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DE373AC-3AA7-4464-5B58-397C96834D81}"/>
              </a:ext>
            </a:extLst>
          </p:cNvPr>
          <p:cNvSpPr/>
          <p:nvPr/>
        </p:nvSpPr>
        <p:spPr>
          <a:xfrm>
            <a:off x="333962" y="2920392"/>
            <a:ext cx="3587699" cy="332338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Auto industry average margins just 10% vs 32%–70% in other sectors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Small volumes &amp; policy flip-flops keep returns modest despite investment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44268AE-C2EA-BC1A-F858-9925C14FE49A}"/>
              </a:ext>
            </a:extLst>
          </p:cNvPr>
          <p:cNvSpPr/>
          <p:nvPr/>
        </p:nvSpPr>
        <p:spPr>
          <a:xfrm>
            <a:off x="4259482" y="2918692"/>
            <a:ext cx="3587699" cy="332338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35–58% of car price = taxes, not production cost.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Cutting duties won’t lower prices much, but will cripple industry &amp; jobs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68492BC-89B4-2F49-BF13-2B7A24BEE790}"/>
              </a:ext>
            </a:extLst>
          </p:cNvPr>
          <p:cNvSpPr/>
          <p:nvPr/>
        </p:nvSpPr>
        <p:spPr>
          <a:xfrm>
            <a:off x="8185002" y="2983087"/>
            <a:ext cx="3587699" cy="332338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Increases follow currency swings, tax changes, and cost hikes, not arbitrary calls.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Car prices are up 104%, far below fertilizer (170%) and cement (160%), and in line with inflation and rupee depreciation.</a:t>
            </a:r>
          </a:p>
        </p:txBody>
      </p:sp>
    </p:spTree>
    <p:extLst>
      <p:ext uri="{BB962C8B-B14F-4D97-AF65-F5344CB8AC3E}">
        <p14:creationId xmlns:p14="http://schemas.microsoft.com/office/powerpoint/2010/main" val="15933249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A885B4-1D11-18B9-26B9-A312D62074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9118E-7BF1-76A9-A233-A7C475ECF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Market Manipulation Myths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12C871-0F2E-2F2B-638F-2D0EEB580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Pakistan Association of Automotive Parts &amp; Accessories Manufacturers (PAAPAM)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A3CAD2-E0E3-E8F0-576B-E84668318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2D7BE-EA01-4ABA-9A1B-A5F596D64772}" type="slidenum">
              <a:rPr lang="en-US" smtClean="0"/>
              <a:t>25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D6FB3FF-D7D2-F853-828F-D42472FF54DE}"/>
              </a:ext>
            </a:extLst>
          </p:cNvPr>
          <p:cNvSpPr/>
          <p:nvPr/>
        </p:nvSpPr>
        <p:spPr>
          <a:xfrm>
            <a:off x="582662" y="2445940"/>
            <a:ext cx="1747777" cy="36933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200">
                <a:latin typeface="Impact" panose="020B0806030902050204" pitchFamily="34" charset="0"/>
              </a:rPr>
              <a:t>FACT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FB0D76-727F-1EFB-2E63-CB1B38DC18C0}"/>
              </a:ext>
            </a:extLst>
          </p:cNvPr>
          <p:cNvSpPr txBox="1"/>
          <p:nvPr/>
        </p:nvSpPr>
        <p:spPr>
          <a:xfrm>
            <a:off x="582662" y="1522610"/>
            <a:ext cx="5513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Myth: Assemblers suppress production to create shortages and charge premiums (“own-money”)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D2F30D-5370-89D9-6C24-F9FF6C656BA0}"/>
              </a:ext>
            </a:extLst>
          </p:cNvPr>
          <p:cNvSpPr txBox="1"/>
          <p:nvPr/>
        </p:nvSpPr>
        <p:spPr>
          <a:xfrm>
            <a:off x="6163712" y="1522610"/>
            <a:ext cx="4893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Myth: Local cars have very long delivery lead times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E232EC0-B8BA-35EC-DA75-F59C3ED12D55}"/>
              </a:ext>
            </a:extLst>
          </p:cNvPr>
          <p:cNvSpPr/>
          <p:nvPr/>
        </p:nvSpPr>
        <p:spPr>
          <a:xfrm>
            <a:off x="582662" y="2815272"/>
            <a:ext cx="5155198" cy="34140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With 500K installed capacity, utilization low as 20%-30%, no assembler gains from idle lines.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Premiums driven by speculative buyers and brokers, not OEMs.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4DF9BD8-7609-E8A9-3BBB-7CCBEECABAF9}"/>
              </a:ext>
            </a:extLst>
          </p:cNvPr>
          <p:cNvSpPr/>
          <p:nvPr/>
        </p:nvSpPr>
        <p:spPr>
          <a:xfrm>
            <a:off x="6198602" y="2815272"/>
            <a:ext cx="5155198" cy="34140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Most models delivered within 60 days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Law requires OEMs to pay KIBOR +3% if deliveries exceed 60 days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5A1CC8-FAF2-4293-2AE1-F98C4A653187}"/>
              </a:ext>
            </a:extLst>
          </p:cNvPr>
          <p:cNvSpPr/>
          <p:nvPr/>
        </p:nvSpPr>
        <p:spPr>
          <a:xfrm>
            <a:off x="6163712" y="2445940"/>
            <a:ext cx="1747777" cy="36933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200">
                <a:latin typeface="Impact" panose="020B0806030902050204" pitchFamily="34" charset="0"/>
              </a:rPr>
              <a:t>FACT</a:t>
            </a:r>
          </a:p>
        </p:txBody>
      </p:sp>
    </p:spTree>
    <p:extLst>
      <p:ext uri="{BB962C8B-B14F-4D97-AF65-F5344CB8AC3E}">
        <p14:creationId xmlns:p14="http://schemas.microsoft.com/office/powerpoint/2010/main" val="16261502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38689A-8D88-416C-CDF4-3495F154DC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8D8E2-988F-59BC-4D23-40CED1513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Protectionism &amp; Policy Myths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5288FA-635B-CF6A-1524-ECB489286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Pakistan Association of Automotive Parts &amp; Accessories Manufacturers (PAAPAM)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9BEB71-CA77-BC13-DF2C-3DC813D88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2D7BE-EA01-4ABA-9A1B-A5F596D64772}" type="slidenum">
              <a:rPr lang="en-US" smtClean="0"/>
              <a:t>26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A3868D-4E79-A501-3572-89B73D34B1F9}"/>
              </a:ext>
            </a:extLst>
          </p:cNvPr>
          <p:cNvSpPr/>
          <p:nvPr/>
        </p:nvSpPr>
        <p:spPr>
          <a:xfrm>
            <a:off x="582662" y="2445940"/>
            <a:ext cx="1747777" cy="36933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200">
                <a:latin typeface="Impact" panose="020B0806030902050204" pitchFamily="34" charset="0"/>
              </a:rPr>
              <a:t>FACT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4E4F76-6A5B-95FF-7244-5BF140CF6C5D}"/>
              </a:ext>
            </a:extLst>
          </p:cNvPr>
          <p:cNvSpPr txBox="1"/>
          <p:nvPr/>
        </p:nvSpPr>
        <p:spPr>
          <a:xfrm>
            <a:off x="582662" y="1522610"/>
            <a:ext cx="5513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Myth: The industry is unfairly and unnecessarily protected — more players is the answer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49AADD-CD11-8D3F-486B-452C9E4BE699}"/>
              </a:ext>
            </a:extLst>
          </p:cNvPr>
          <p:cNvSpPr txBox="1"/>
          <p:nvPr/>
        </p:nvSpPr>
        <p:spPr>
          <a:xfrm>
            <a:off x="6163712" y="1522610"/>
            <a:ext cx="4893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Myth: The industry can’t survive without government protection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21B01CC-B9AE-DEE5-92D9-2C75BEE2C073}"/>
              </a:ext>
            </a:extLst>
          </p:cNvPr>
          <p:cNvSpPr/>
          <p:nvPr/>
        </p:nvSpPr>
        <p:spPr>
          <a:xfrm>
            <a:off x="582662" y="2815272"/>
            <a:ext cx="5155198" cy="34140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Pakistan is less protected: reduced CBU tariffs + 60% duty cuts for used imports (20–25% of market)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Peers kept high tariffs &amp; banned used cars until scale; Pakistan lowered barriers mid-growth.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D4B6EBD-CE82-F510-95E5-73469526335C}"/>
              </a:ext>
            </a:extLst>
          </p:cNvPr>
          <p:cNvSpPr/>
          <p:nvPr/>
        </p:nvSpPr>
        <p:spPr>
          <a:xfrm>
            <a:off x="6198602" y="2815272"/>
            <a:ext cx="5155198" cy="34140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The industry already competes under intense volume, cost, and policy  pressure	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Still delivers 35–58% in taxes and sustains vendors/.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6F97D93-4521-D08F-8BE5-28D50035E2BF}"/>
              </a:ext>
            </a:extLst>
          </p:cNvPr>
          <p:cNvSpPr/>
          <p:nvPr/>
        </p:nvSpPr>
        <p:spPr>
          <a:xfrm>
            <a:off x="6198602" y="2445940"/>
            <a:ext cx="1747777" cy="36933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200">
                <a:latin typeface="Impact" panose="020B0806030902050204" pitchFamily="34" charset="0"/>
              </a:rPr>
              <a:t>FACT</a:t>
            </a:r>
          </a:p>
        </p:txBody>
      </p:sp>
    </p:spTree>
    <p:extLst>
      <p:ext uri="{BB962C8B-B14F-4D97-AF65-F5344CB8AC3E}">
        <p14:creationId xmlns:p14="http://schemas.microsoft.com/office/powerpoint/2010/main" val="26223650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E1E9AD-7B63-9714-60E9-CB1392C97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20318-5E48-FF85-9A8D-FB197F47A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Import vs Local Manufacturing Myths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2AE4C6-6574-6B79-24C6-33758D68E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Pakistan Association of Automotive Parts &amp; Accessories Manufacturers (PAAPAM)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FD5360-1296-F758-58DD-DD19E21B8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2D7BE-EA01-4ABA-9A1B-A5F596D64772}" type="slidenum">
              <a:rPr lang="en-US" smtClean="0"/>
              <a:t>27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C219F09-BA9A-1187-3698-C3DAA97E90EF}"/>
              </a:ext>
            </a:extLst>
          </p:cNvPr>
          <p:cNvSpPr/>
          <p:nvPr/>
        </p:nvSpPr>
        <p:spPr>
          <a:xfrm>
            <a:off x="595420" y="2614425"/>
            <a:ext cx="1747777" cy="36933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200">
                <a:latin typeface="Impact" panose="020B0806030902050204" pitchFamily="34" charset="0"/>
              </a:rPr>
              <a:t>FACT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C3234F-59AC-4EAE-97C2-4F4B85ED13FC}"/>
              </a:ext>
            </a:extLst>
          </p:cNvPr>
          <p:cNvSpPr txBox="1"/>
          <p:nvPr/>
        </p:nvSpPr>
        <p:spPr>
          <a:xfrm>
            <a:off x="582663" y="1522610"/>
            <a:ext cx="34569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Pakistan benefits more from importing vehicles than manufacturing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2F2036-5001-654D-02BB-D7DA788685AC}"/>
              </a:ext>
            </a:extLst>
          </p:cNvPr>
          <p:cNvSpPr txBox="1"/>
          <p:nvPr/>
        </p:nvSpPr>
        <p:spPr>
          <a:xfrm>
            <a:off x="4230740" y="1522610"/>
            <a:ext cx="32465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Used car imports have no adverse effect on domestic volumes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FCD1DA-B6F3-E7E1-F658-DEA67C0409D9}"/>
              </a:ext>
            </a:extLst>
          </p:cNvPr>
          <p:cNvSpPr txBox="1"/>
          <p:nvPr/>
        </p:nvSpPr>
        <p:spPr>
          <a:xfrm>
            <a:off x="8015660" y="1570121"/>
            <a:ext cx="31307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Import of used cars is beneficial for consumers &amp; government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1838400-7E8C-1A18-50D5-53E79DCA3468}"/>
              </a:ext>
            </a:extLst>
          </p:cNvPr>
          <p:cNvSpPr/>
          <p:nvPr/>
        </p:nvSpPr>
        <p:spPr>
          <a:xfrm>
            <a:off x="582661" y="2990088"/>
            <a:ext cx="3587699" cy="332338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Imports = one-time FX outflow, no jobs or industry.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Local manufacturing = sustains 1.83 Mn jobs, vendors, tech transfer &amp; tax revenue.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565EABB-96E9-18C0-C9DF-C490B95BF5BB}"/>
              </a:ext>
            </a:extLst>
          </p:cNvPr>
          <p:cNvSpPr/>
          <p:nvPr/>
        </p:nvSpPr>
        <p:spPr>
          <a:xfrm>
            <a:off x="4345233" y="2601596"/>
            <a:ext cx="1747777" cy="36933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200">
                <a:latin typeface="Impact" panose="020B0806030902050204" pitchFamily="34" charset="0"/>
              </a:rPr>
              <a:t>FACT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E92EE7-CE0A-8BA0-21D8-60AB0398BC11}"/>
              </a:ext>
            </a:extLst>
          </p:cNvPr>
          <p:cNvSpPr/>
          <p:nvPr/>
        </p:nvSpPr>
        <p:spPr>
          <a:xfrm>
            <a:off x="8015660" y="2620756"/>
            <a:ext cx="1747777" cy="36933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200">
                <a:latin typeface="Impact" panose="020B0806030902050204" pitchFamily="34" charset="0"/>
              </a:rPr>
              <a:t>FACT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77D1480-58A2-B857-9CF0-696A36F32AA7}"/>
              </a:ext>
            </a:extLst>
          </p:cNvPr>
          <p:cNvSpPr/>
          <p:nvPr/>
        </p:nvSpPr>
        <p:spPr>
          <a:xfrm>
            <a:off x="4367548" y="2990088"/>
            <a:ext cx="3456903" cy="338381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Average used car imports in Pakistan = 34,000 taking up to 25% of the market.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Each displaces a local car, hurting 1.83M jobs &amp; local vendors.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101B779-A6B4-31C0-E493-8ACE49DE1123}"/>
              </a:ext>
            </a:extLst>
          </p:cNvPr>
          <p:cNvSpPr/>
          <p:nvPr/>
        </p:nvSpPr>
        <p:spPr>
          <a:xfrm>
            <a:off x="8021639" y="2990088"/>
            <a:ext cx="3456903" cy="338381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Any short-term price relief comes at a high cost — forex drains, lost local jobs, weaker tax revenue, and stalled industrial growth.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The gain is temporary; the damage is lasting.</a:t>
            </a:r>
          </a:p>
        </p:txBody>
      </p:sp>
    </p:spTree>
    <p:extLst>
      <p:ext uri="{BB962C8B-B14F-4D97-AF65-F5344CB8AC3E}">
        <p14:creationId xmlns:p14="http://schemas.microsoft.com/office/powerpoint/2010/main" val="6795227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EC7366-1F72-54D2-EDAF-1FD5402332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8F88B6F-CAA2-8DAB-DA8E-9CEEFC31791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Content Placeholder 10" descr="A car dashboard with a steering wheel&#10;&#10;AI-generated content may be incorrect.">
            <a:extLst>
              <a:ext uri="{FF2B5EF4-FFF2-40B4-BE49-F238E27FC236}">
                <a16:creationId xmlns:a16="http://schemas.microsoft.com/office/drawing/2014/main" id="{4D0782BA-1112-577B-A56D-19FB8EE3058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67" b="11092"/>
          <a:stretch>
            <a:fillRect/>
          </a:stretch>
        </p:blipFill>
        <p:spPr>
          <a:xfrm>
            <a:off x="5429429" y="-36097"/>
            <a:ext cx="6798166" cy="68940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369482-035C-A071-FC76-DAB8F6669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22C08F-8927-A8FF-9053-B704BCF22D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48214F-4845-26EF-BEC2-DBE00AA42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Pakistan Association of Automotive Parts &amp; Accessories Manufacturers (PAAPAM)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31DCF7-6201-4368-E074-58BA020A6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2D7BE-EA01-4ABA-9A1B-A5F596D64772}" type="slidenum">
              <a:rPr lang="en-US" smtClean="0"/>
              <a:t>28</a:t>
            </a:fld>
            <a:endParaRPr lang="en-US"/>
          </a:p>
        </p:txBody>
      </p:sp>
      <p:pic>
        <p:nvPicPr>
          <p:cNvPr id="7" name="Picture 6" descr="A black and white hexagon with white letters&#10;&#10;AI-generated content may be incorrect.">
            <a:extLst>
              <a:ext uri="{FF2B5EF4-FFF2-40B4-BE49-F238E27FC236}">
                <a16:creationId xmlns:a16="http://schemas.microsoft.com/office/drawing/2014/main" id="{EFD81D6A-8220-6E64-FC79-76C62F5AEC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902" y="383140"/>
            <a:ext cx="970998" cy="92476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63625B-294B-003B-EB1D-0C1AAA36DF9C}"/>
              </a:ext>
            </a:extLst>
          </p:cNvPr>
          <p:cNvSpPr/>
          <p:nvPr/>
        </p:nvSpPr>
        <p:spPr>
          <a:xfrm>
            <a:off x="0" y="0"/>
            <a:ext cx="542942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3E602FF-A3AD-AACC-C772-F626466502A8}"/>
              </a:ext>
            </a:extLst>
          </p:cNvPr>
          <p:cNvSpPr txBox="1">
            <a:spLocks/>
          </p:cNvSpPr>
          <p:nvPr/>
        </p:nvSpPr>
        <p:spPr>
          <a:xfrm>
            <a:off x="838199" y="1415023"/>
            <a:ext cx="4371475" cy="483991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>
                <a:solidFill>
                  <a:schemeClr val="bg1"/>
                </a:solidFill>
                <a:latin typeface="Bodoni MT" panose="02070603080606020203" pitchFamily="18" charset="0"/>
              </a:rPr>
              <a:t>Pakistan’s Auto Parts Industry Challenge</a:t>
            </a:r>
          </a:p>
          <a:p>
            <a:pPr algn="l"/>
            <a:endParaRPr lang="en-US">
              <a:solidFill>
                <a:schemeClr val="bg1"/>
              </a:solidFill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2059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6FFAF-188A-5217-F777-14BC0447B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Chronic Policy Inconsistency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1D9068-2AAC-84E3-A226-B37BC3A93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Pakistan Association of Automotive Parts &amp; Accessories Manufacturers (PAAPAM)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AF2855-5146-1C9A-F2E6-6FB26B0B1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2D7BE-EA01-4ABA-9A1B-A5F596D64772}" type="slidenum">
              <a:rPr lang="en-US" smtClean="0"/>
              <a:t>29</a:t>
            </a:fld>
            <a:endParaRPr lang="en-US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D9E799B1-3F9B-3AA4-9C62-9016C4E5263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78869257"/>
              </p:ext>
            </p:extLst>
          </p:nvPr>
        </p:nvGraphicFramePr>
        <p:xfrm>
          <a:off x="979136" y="2324552"/>
          <a:ext cx="9653422" cy="38113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8EA27AC6-CAA6-7854-37EC-4C99350D6D05}"/>
              </a:ext>
            </a:extLst>
          </p:cNvPr>
          <p:cNvSpPr txBox="1"/>
          <p:nvPr/>
        </p:nvSpPr>
        <p:spPr>
          <a:xfrm>
            <a:off x="661685" y="1475307"/>
            <a:ext cx="108319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/>
              <a:t>In Pakistan, auto policy changes faster than the model year—tariffs, targets, and incentives keep shifting, while promised goals and support never materialize, leaving the industry stuck in first gear.</a:t>
            </a:r>
          </a:p>
        </p:txBody>
      </p:sp>
    </p:spTree>
    <p:extLst>
      <p:ext uri="{BB962C8B-B14F-4D97-AF65-F5344CB8AC3E}">
        <p14:creationId xmlns:p14="http://schemas.microsoft.com/office/powerpoint/2010/main" val="6623440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1F653E-7320-3C9B-7AD8-4D75E399EB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2ECC0B1-3636-0967-E64F-0543C748CD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05" y="965550"/>
            <a:ext cx="11104234" cy="5694437"/>
          </a:xfrm>
          <a:prstGeom prst="rect">
            <a:avLst/>
          </a:prstGeom>
          <a:noFill/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F600DE00-CDB0-292B-BD94-1F587C224C74}"/>
              </a:ext>
            </a:extLst>
          </p:cNvPr>
          <p:cNvSpPr txBox="1"/>
          <p:nvPr/>
        </p:nvSpPr>
        <p:spPr>
          <a:xfrm>
            <a:off x="0" y="0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zh-CN" sz="3600" b="1" dirty="0">
                <a:solidFill>
                  <a:srgbClr val="002060"/>
                </a:solidFill>
                <a:latin typeface="Franklin Gothic Demi Cond" panose="020B0706030402020204" pitchFamily="34" charset="0"/>
                <a:ea typeface="微软雅黑" panose="020B0503020204020204" charset="-122"/>
                <a:cs typeface="Arial" panose="020B0604020202020204" pitchFamily="34" charset="0"/>
              </a:rPr>
              <a:t>Automobile Brands Produced in Pakistan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Franklin Gothic Demi Cond" panose="020B07060304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4" name="矩形 12">
            <a:extLst>
              <a:ext uri="{FF2B5EF4-FFF2-40B4-BE49-F238E27FC236}">
                <a16:creationId xmlns:a16="http://schemas.microsoft.com/office/drawing/2014/main" id="{BE530E02-F3DE-EA30-EE87-768158E89578}"/>
              </a:ext>
            </a:extLst>
          </p:cNvPr>
          <p:cNvSpPr/>
          <p:nvPr/>
        </p:nvSpPr>
        <p:spPr>
          <a:xfrm>
            <a:off x="3160251" y="611161"/>
            <a:ext cx="8341658" cy="70340"/>
          </a:xfrm>
          <a:prstGeom prst="rect">
            <a:avLst/>
          </a:prstGeom>
          <a:solidFill>
            <a:srgbClr val="25B1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noAutofit/>
          </a:bodyPr>
          <a:lstStyle/>
          <a:p>
            <a:pPr algn="ctr">
              <a:defRPr/>
            </a:pPr>
            <a:endParaRPr kumimoji="1" lang="zh-CN" altLang="en-US" sz="4000">
              <a:solidFill>
                <a:prstClr val="white"/>
              </a:solidFill>
            </a:endParaRPr>
          </a:p>
        </p:txBody>
      </p:sp>
      <p:sp>
        <p:nvSpPr>
          <p:cNvPr id="5" name="矩形 16">
            <a:extLst>
              <a:ext uri="{FF2B5EF4-FFF2-40B4-BE49-F238E27FC236}">
                <a16:creationId xmlns:a16="http://schemas.microsoft.com/office/drawing/2014/main" id="{E06AD647-E0A1-9B61-183B-4F74C52552B4}"/>
              </a:ext>
            </a:extLst>
          </p:cNvPr>
          <p:cNvSpPr/>
          <p:nvPr/>
        </p:nvSpPr>
        <p:spPr>
          <a:xfrm>
            <a:off x="739779" y="609282"/>
            <a:ext cx="2420472" cy="69822"/>
          </a:xfrm>
          <a:prstGeom prst="rect">
            <a:avLst/>
          </a:prstGeom>
          <a:solidFill>
            <a:srgbClr val="121E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noAutofit/>
          </a:bodyPr>
          <a:lstStyle/>
          <a:p>
            <a:pPr algn="ctr">
              <a:defRPr/>
            </a:pPr>
            <a:endParaRPr kumimoji="1" lang="zh-CN" altLang="en-US" sz="40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86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D397A1-708E-4384-FC71-5E57A7DC18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203E9-76B7-9293-0E77-52BC8932A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Used Car Imports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4FADD6-5C56-4C68-37C4-28ACF6037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Pakistan Association of Automotive Parts &amp; Accessories Manufacturers (PAAPAM)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A5C1F9-17C6-AF91-FE86-9A2B4FC9E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2D7BE-EA01-4ABA-9A1B-A5F596D64772}" type="slidenum">
              <a:rPr lang="en-US" smtClean="0"/>
              <a:t>30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E8B869-31ED-C234-DD49-284A69BD69D2}"/>
              </a:ext>
            </a:extLst>
          </p:cNvPr>
          <p:cNvSpPr txBox="1"/>
          <p:nvPr/>
        </p:nvSpPr>
        <p:spPr>
          <a:xfrm>
            <a:off x="674225" y="1465302"/>
            <a:ext cx="1067957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Almost a quarter of Pakistan’s car market is now fed by 3–5-year-old, fully-depreciated imports—undercutting local production, wiping out billions in parts sales, and killing tens of thousands of jobs. No serious auto-producing country allows this; yet in Pakistan, it’s become the single biggest policy own-goal for the industry.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137D754-0659-8782-919A-094D42592CE3}"/>
              </a:ext>
            </a:extLst>
          </p:cNvPr>
          <p:cNvGrpSpPr/>
          <p:nvPr/>
        </p:nvGrpSpPr>
        <p:grpSpPr>
          <a:xfrm>
            <a:off x="8181146" y="2811382"/>
            <a:ext cx="2963119" cy="2002469"/>
            <a:chOff x="7932420" y="2661027"/>
            <a:chExt cx="3421380" cy="2247772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62CDA37-94CA-FD9F-FA99-6289CB2837B7}"/>
                </a:ext>
              </a:extLst>
            </p:cNvPr>
            <p:cNvSpPr/>
            <p:nvPr/>
          </p:nvSpPr>
          <p:spPr>
            <a:xfrm>
              <a:off x="7932420" y="2661027"/>
              <a:ext cx="3421380" cy="224777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3F6542B-A62F-0F9E-E407-596CD46DF843}"/>
                </a:ext>
              </a:extLst>
            </p:cNvPr>
            <p:cNvSpPr txBox="1"/>
            <p:nvPr/>
          </p:nvSpPr>
          <p:spPr>
            <a:xfrm>
              <a:off x="8058439" y="2661027"/>
              <a:ext cx="3192153" cy="114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PKR 60 Billion</a:t>
              </a:r>
            </a:p>
            <a:p>
              <a:r>
                <a:rPr lang="en-US" dirty="0"/>
                <a:t>Annual loss of revenue for APMs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87D0D04-191E-1528-8F53-95C89C8C6360}"/>
                </a:ext>
              </a:extLst>
            </p:cNvPr>
            <p:cNvSpPr txBox="1"/>
            <p:nvPr/>
          </p:nvSpPr>
          <p:spPr>
            <a:xfrm>
              <a:off x="8058439" y="3893376"/>
              <a:ext cx="2219880" cy="8291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/>
                <a:t>40,000</a:t>
              </a:r>
            </a:p>
            <a:p>
              <a:r>
                <a:rPr lang="en-US"/>
                <a:t>Direct job losses</a:t>
              </a:r>
            </a:p>
          </p:txBody>
        </p:sp>
      </p:grpSp>
      <p:sp>
        <p:nvSpPr>
          <p:cNvPr id="17" name="Arrow: Chevron 16">
            <a:extLst>
              <a:ext uri="{FF2B5EF4-FFF2-40B4-BE49-F238E27FC236}">
                <a16:creationId xmlns:a16="http://schemas.microsoft.com/office/drawing/2014/main" id="{C973FB80-1A2A-26DF-12D4-E26A02C8C52D}"/>
              </a:ext>
            </a:extLst>
          </p:cNvPr>
          <p:cNvSpPr/>
          <p:nvPr/>
        </p:nvSpPr>
        <p:spPr>
          <a:xfrm>
            <a:off x="7087436" y="3361021"/>
            <a:ext cx="537210" cy="994410"/>
          </a:xfrm>
          <a:prstGeom prst="chevron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D4753225-D879-F5F4-B50C-42571C51C5F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21428631"/>
              </p:ext>
            </p:extLst>
          </p:nvPr>
        </p:nvGraphicFramePr>
        <p:xfrm>
          <a:off x="674225" y="2753832"/>
          <a:ext cx="6130612" cy="33000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C213601-C2BD-91FC-BC18-091A2F77C54F}"/>
              </a:ext>
            </a:extLst>
          </p:cNvPr>
          <p:cNvSpPr txBox="1"/>
          <p:nvPr/>
        </p:nvSpPr>
        <p:spPr>
          <a:xfrm>
            <a:off x="6938358" y="5232714"/>
            <a:ext cx="4839055" cy="9233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Pakistan’s anomaly: only auto-producing country in the APAC region to import used cars to such an extent</a:t>
            </a:r>
          </a:p>
        </p:txBody>
      </p:sp>
    </p:spTree>
    <p:extLst>
      <p:ext uri="{BB962C8B-B14F-4D97-AF65-F5344CB8AC3E}">
        <p14:creationId xmlns:p14="http://schemas.microsoft.com/office/powerpoint/2010/main" val="10316378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04F84D-F777-9E6D-EFC8-D6F1A9B89B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143CD9-01AB-E03C-FE7B-D550A3451C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72"/>
          <a:stretch>
            <a:fillRect/>
          </a:stretch>
        </p:blipFill>
        <p:spPr bwMode="auto">
          <a:xfrm>
            <a:off x="552620" y="1490636"/>
            <a:ext cx="8984786" cy="4042042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5B94D9-2C15-608D-EC9C-0B468C447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Boom-Bust Cycles and Stagnation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757E00-B77A-550C-AE6D-BF897737B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Pakistan Association of Automotive Parts &amp; Accessories Manufacturers (PAAPAM)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9B1128-0CB2-F12C-FC8C-4080B763F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2D7BE-EA01-4ABA-9A1B-A5F596D64772}" type="slidenum">
              <a:rPr lang="en-US" smtClean="0"/>
              <a:t>31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911AA6-D76F-3691-3C57-704B2BF53401}"/>
              </a:ext>
            </a:extLst>
          </p:cNvPr>
          <p:cNvSpPr txBox="1"/>
          <p:nvPr/>
        </p:nvSpPr>
        <p:spPr>
          <a:xfrm>
            <a:off x="9326077" y="4074702"/>
            <a:ext cx="2595892" cy="258532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en-US" b="1" dirty="0"/>
              <a:t>Pakistan’s auto stagnation isn’t an industry failure—it’s a macro trap of instability, boom-bust cycles, and policy whiplash that no manufacturer can scale against.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93DAEE-3EEB-0EDD-F03C-6765F8B73EE7}"/>
              </a:ext>
            </a:extLst>
          </p:cNvPr>
          <p:cNvSpPr txBox="1"/>
          <p:nvPr/>
        </p:nvSpPr>
        <p:spPr>
          <a:xfrm>
            <a:off x="9038698" y="1871304"/>
            <a:ext cx="2671941" cy="2108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/>
              <a:t>Sales surge in booms, collapses in busts.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/>
              <a:t>Output in  2025 = 2005 levels, despite a population jump of 90Mn.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A8AC91C-64EF-8B71-255E-72C1FFB0AF9C}"/>
              </a:ext>
            </a:extLst>
          </p:cNvPr>
          <p:cNvGrpSpPr/>
          <p:nvPr/>
        </p:nvGrpSpPr>
        <p:grpSpPr>
          <a:xfrm>
            <a:off x="548640" y="5943600"/>
            <a:ext cx="4433071" cy="248552"/>
            <a:chOff x="991937" y="6236564"/>
            <a:chExt cx="4433071" cy="24855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029C3B4-B34E-4A80-6F1D-2463F6DC2BA3}"/>
                </a:ext>
              </a:extLst>
            </p:cNvPr>
            <p:cNvSpPr/>
            <p:nvPr/>
          </p:nvSpPr>
          <p:spPr>
            <a:xfrm>
              <a:off x="991937" y="6238895"/>
              <a:ext cx="182880" cy="182880"/>
            </a:xfrm>
            <a:prstGeom prst="rect">
              <a:avLst/>
            </a:prstGeom>
            <a:solidFill>
              <a:schemeClr val="accent6">
                <a:alpha val="52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1FE439D-9D34-5360-A1FF-6D3C92F4CEBA}"/>
                </a:ext>
              </a:extLst>
            </p:cNvPr>
            <p:cNvSpPr txBox="1"/>
            <p:nvPr/>
          </p:nvSpPr>
          <p:spPr>
            <a:xfrm>
              <a:off x="1141223" y="6238895"/>
              <a:ext cx="135919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Economic boom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5A2B4C3-A795-8366-894F-F2E5BBFA1D54}"/>
                </a:ext>
              </a:extLst>
            </p:cNvPr>
            <p:cNvSpPr/>
            <p:nvPr/>
          </p:nvSpPr>
          <p:spPr>
            <a:xfrm>
              <a:off x="2391567" y="6236564"/>
              <a:ext cx="182880" cy="182880"/>
            </a:xfrm>
            <a:prstGeom prst="rect">
              <a:avLst/>
            </a:prstGeom>
            <a:solidFill>
              <a:srgbClr val="FFA7A7">
                <a:alpha val="52000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63E254F-2092-504D-65C4-C45BC790D0A5}"/>
                </a:ext>
              </a:extLst>
            </p:cNvPr>
            <p:cNvSpPr txBox="1"/>
            <p:nvPr/>
          </p:nvSpPr>
          <p:spPr>
            <a:xfrm>
              <a:off x="2536875" y="6236564"/>
              <a:ext cx="135919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Economic bust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D9689F4-9669-7248-3373-22C4B7AE7E42}"/>
                </a:ext>
              </a:extLst>
            </p:cNvPr>
            <p:cNvSpPr/>
            <p:nvPr/>
          </p:nvSpPr>
          <p:spPr>
            <a:xfrm>
              <a:off x="3617474" y="6236564"/>
              <a:ext cx="182880" cy="182880"/>
            </a:xfrm>
            <a:prstGeom prst="rect">
              <a:avLst/>
            </a:prstGeom>
            <a:solidFill>
              <a:srgbClr val="FFFFD5">
                <a:alpha val="52000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44EEFD6-E03C-DAF9-D221-F785F68909D0}"/>
                </a:ext>
              </a:extLst>
            </p:cNvPr>
            <p:cNvSpPr txBox="1"/>
            <p:nvPr/>
          </p:nvSpPr>
          <p:spPr>
            <a:xfrm>
              <a:off x="3762783" y="6236564"/>
              <a:ext cx="166222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Stagnation/neutral</a:t>
              </a:r>
            </a:p>
          </p:txBody>
        </p:sp>
      </p:grp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112C3B3-E575-974E-571A-71E3730BF5BC}"/>
              </a:ext>
            </a:extLst>
          </p:cNvPr>
          <p:cNvCxnSpPr>
            <a:cxnSpLocks/>
          </p:cNvCxnSpPr>
          <p:nvPr/>
        </p:nvCxnSpPr>
        <p:spPr>
          <a:xfrm flipH="1">
            <a:off x="1509823" y="3857544"/>
            <a:ext cx="7250375" cy="0"/>
          </a:xfrm>
          <a:prstGeom prst="straightConnector1">
            <a:avLst/>
          </a:prstGeom>
          <a:ln w="38100">
            <a:solidFill>
              <a:schemeClr val="accent2"/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29631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2D4471-CD04-917D-4078-74A05FC172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6FE19-8D9B-EEA0-72D2-06B39D563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FDI Gap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527E8B-FFA0-B290-BF43-67B73C89F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Pakistan Association of Automotive Parts &amp; Accessories Manufacturers (PAAPAM)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C0E823-F1BB-2DE3-78A5-4C7C7CEEE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2D7BE-EA01-4ABA-9A1B-A5F596D64772}" type="slidenum">
              <a:rPr lang="en-US" smtClean="0"/>
              <a:t>32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C429AB-6876-A379-C89F-56F3FAA8B8B8}"/>
              </a:ext>
            </a:extLst>
          </p:cNvPr>
          <p:cNvSpPr txBox="1"/>
          <p:nvPr/>
        </p:nvSpPr>
        <p:spPr>
          <a:xfrm>
            <a:off x="9283499" y="1508776"/>
            <a:ext cx="2484940" cy="32162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/>
              <a:t>FDI remains low, average $2bn a year, Vietnam on the other hand recorded $4bn in just January 2025.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/>
              <a:t>Policy whiplash, poor infrastructure, and low stability keep global investors away.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156C4BC-A9A8-01EB-8707-5658D01FDF7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76700906"/>
              </p:ext>
            </p:extLst>
          </p:nvPr>
        </p:nvGraphicFramePr>
        <p:xfrm>
          <a:off x="633111" y="1508776"/>
          <a:ext cx="8568039" cy="45568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384134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AE8A9A-A525-8A06-9ACC-375309D577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B0646-BFDB-D93A-B064-0744E0271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Lack of Credit Financing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D401F0-71F9-5717-89F4-A25E05D1A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Pakistan Association of Automotive Parts &amp; Accessories Manufacturers (PAAPAM)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38DA83-292A-4E91-4BDF-6B0A61904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2D7BE-EA01-4ABA-9A1B-A5F596D64772}" type="slidenum">
              <a:rPr lang="en-US" smtClean="0"/>
              <a:t>33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E8EED8-7D8E-CA17-6F1E-BD2CFD679047}"/>
              </a:ext>
            </a:extLst>
          </p:cNvPr>
          <p:cNvSpPr txBox="1"/>
          <p:nvPr/>
        </p:nvSpPr>
        <p:spPr>
          <a:xfrm>
            <a:off x="732098" y="1430795"/>
            <a:ext cx="105155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/>
              <a:t>Without deep credit markets and affordable auto loans, Pakistan’s young middle class stays in the showroom, not on the road.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D0A74F-6A42-9F5D-84B8-1E3AA3290635}"/>
              </a:ext>
            </a:extLst>
          </p:cNvPr>
          <p:cNvSpPr txBox="1"/>
          <p:nvPr/>
        </p:nvSpPr>
        <p:spPr>
          <a:xfrm>
            <a:off x="604284" y="2377570"/>
            <a:ext cx="4977809" cy="324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/>
              <a:t>Domestic car demand hinges on credit availability</a:t>
            </a:r>
          </a:p>
          <a:p>
            <a:pPr marL="342900" indent="-342900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/>
              <a:t>Credit penetration (11% of GDP vs peers’ 50%-125%)</a:t>
            </a:r>
          </a:p>
          <a:p>
            <a:pPr marL="342900" indent="-342900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/>
              <a:t>40% middle class, &gt;50% under 30, but limited access to car finance</a:t>
            </a:r>
          </a:p>
          <a:p>
            <a:pPr marL="342900" indent="-342900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/>
              <a:t>Policies must boost demand via credit access, not just supply reforms</a:t>
            </a:r>
          </a:p>
          <a:p>
            <a:pPr algn="just">
              <a:spcAft>
                <a:spcPts val="600"/>
              </a:spcAft>
            </a:pPr>
            <a:endParaRPr lang="en-US" dirty="0"/>
          </a:p>
          <a:p>
            <a:pPr marL="342900" indent="-342900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dirty="0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B38308C6-5CB7-48F9-04EE-003EF4C1258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37433307"/>
              </p:ext>
            </p:extLst>
          </p:nvPr>
        </p:nvGraphicFramePr>
        <p:xfrm>
          <a:off x="5932967" y="1932972"/>
          <a:ext cx="5967739" cy="4244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Picture 5" descr="A green circle with a white crescent and a star in it&#10;&#10;Description automatically generated">
            <a:extLst>
              <a:ext uri="{FF2B5EF4-FFF2-40B4-BE49-F238E27FC236}">
                <a16:creationId xmlns:a16="http://schemas.microsoft.com/office/drawing/2014/main" id="{EA3CA723-8E5D-6146-44FA-AD19EE7447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865" y="4232235"/>
            <a:ext cx="548640" cy="548640"/>
          </a:xfrm>
          <a:prstGeom prst="rect">
            <a:avLst/>
          </a:prstGeom>
        </p:spPr>
      </p:pic>
      <p:pic>
        <p:nvPicPr>
          <p:cNvPr id="9" name="Picture 8" descr="A red white and blue flag&#10;&#10;AI-generated content may be incorrect.">
            <a:extLst>
              <a:ext uri="{FF2B5EF4-FFF2-40B4-BE49-F238E27FC236}">
                <a16:creationId xmlns:a16="http://schemas.microsoft.com/office/drawing/2014/main" id="{B00947E5-4FEC-0CA8-10BB-83D6429410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165" y="2631998"/>
            <a:ext cx="320040" cy="320040"/>
          </a:xfrm>
          <a:prstGeom prst="rect">
            <a:avLst/>
          </a:prstGeom>
        </p:spPr>
      </p:pic>
      <p:pic>
        <p:nvPicPr>
          <p:cNvPr id="11" name="Picture 10" descr="A flag in a circle&#10;&#10;Description automatically generated">
            <a:extLst>
              <a:ext uri="{FF2B5EF4-FFF2-40B4-BE49-F238E27FC236}">
                <a16:creationId xmlns:a16="http://schemas.microsoft.com/office/drawing/2014/main" id="{DCC595B4-B6B2-C5A8-56D0-78F1792D40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165" y="3501230"/>
            <a:ext cx="320040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0038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CA85C9-C3D8-571A-3784-738B5F394B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29533-C14A-FDE1-6CFD-1981C363C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Terrorism, Security, and Perception Barriers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25B9DA-50A6-C59E-1C10-6B379B3CF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Pakistan Association of Automotive Parts &amp; Accessories Manufacturers (PAAPAM)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5BF310-8DE3-69C0-4BFB-AC1F70DFC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2D7BE-EA01-4ABA-9A1B-A5F596D64772}" type="slidenum">
              <a:rPr lang="en-US" smtClean="0"/>
              <a:t>34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00F481F-D172-1C02-3071-CA5EA13897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brightnessContrast bright="-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0382" y="2372367"/>
            <a:ext cx="5464771" cy="341291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C8AA625-4C2C-33C6-1DFA-6E52DA41B96A}"/>
              </a:ext>
            </a:extLst>
          </p:cNvPr>
          <p:cNvSpPr txBox="1"/>
          <p:nvPr/>
        </p:nvSpPr>
        <p:spPr>
          <a:xfrm>
            <a:off x="600382" y="1524073"/>
            <a:ext cx="52527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Pakistan is a hotspot for most violent terrorist activity in the region…</a:t>
            </a:r>
            <a:endParaRPr lang="en-US" dirty="0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36FDFBAF-F628-D542-6B53-1FD0C39EA8B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10858780"/>
              </p:ext>
            </p:extLst>
          </p:nvPr>
        </p:nvGraphicFramePr>
        <p:xfrm>
          <a:off x="6328265" y="2372367"/>
          <a:ext cx="5634319" cy="3764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13A506D-6776-2D00-6E82-196DB769CADD}"/>
              </a:ext>
            </a:extLst>
          </p:cNvPr>
          <p:cNvSpPr txBox="1"/>
          <p:nvPr/>
        </p:nvSpPr>
        <p:spPr>
          <a:xfrm>
            <a:off x="6519063" y="1524074"/>
            <a:ext cx="52527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…and ranks among worst on Global Terrorism Index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93532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17BAE6-50A5-E30E-7C71-3EDB7F642D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7F61D-CF16-6314-1C12-911A087F4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Terrorism, Security, and Perception Barriers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CBA507-3BD5-FFED-6CDE-9068AA2E5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Pakistan Association of Automotive Parts &amp; Accessories Manufacturers (PAAPAM)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E06C98-F4AD-5589-CF13-5B203BE5F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2D7BE-EA01-4ABA-9A1B-A5F596D64772}" type="slidenum">
              <a:rPr lang="en-US" smtClean="0"/>
              <a:t>35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816927-9DD9-6D12-1C30-D68C654E8849}"/>
              </a:ext>
            </a:extLst>
          </p:cNvPr>
          <p:cNvSpPr txBox="1"/>
          <p:nvPr/>
        </p:nvSpPr>
        <p:spPr>
          <a:xfrm>
            <a:off x="797267" y="1418825"/>
            <a:ext cx="46737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B40000"/>
                </a:solidFill>
              </a:rPr>
              <a:t>Coverage of Pakistan by International Media…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93D3AC-7ED9-A96D-E261-1F2B160430DD}"/>
              </a:ext>
            </a:extLst>
          </p:cNvPr>
          <p:cNvSpPr txBox="1"/>
          <p:nvPr/>
        </p:nvSpPr>
        <p:spPr>
          <a:xfrm>
            <a:off x="6720972" y="1454491"/>
            <a:ext cx="3861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B40000"/>
                </a:solidFill>
              </a:rPr>
              <a:t>…vs India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619382C-DA1F-1474-F9C1-EE87AB43750D}"/>
              </a:ext>
            </a:extLst>
          </p:cNvPr>
          <p:cNvGrpSpPr/>
          <p:nvPr/>
        </p:nvGrpSpPr>
        <p:grpSpPr>
          <a:xfrm>
            <a:off x="819645" y="4685284"/>
            <a:ext cx="4231933" cy="1488401"/>
            <a:chOff x="697144" y="4037258"/>
            <a:chExt cx="5631467" cy="223237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F6452AC-F6B0-A860-6D46-6207D0981C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9281" y="4547349"/>
              <a:ext cx="5579330" cy="172228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1A938BC-5570-B7CC-2AA2-EFEA407191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7144" y="4037258"/>
              <a:ext cx="1724038" cy="561979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8C0C6AA-56FE-52CD-3E3D-AC3271A2098B}"/>
              </a:ext>
            </a:extLst>
          </p:cNvPr>
          <p:cNvGrpSpPr/>
          <p:nvPr/>
        </p:nvGrpSpPr>
        <p:grpSpPr>
          <a:xfrm>
            <a:off x="7560865" y="4556694"/>
            <a:ext cx="4146286" cy="1297199"/>
            <a:chOff x="7214659" y="4554108"/>
            <a:chExt cx="4146286" cy="1297199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7117A61-D888-6BA2-F75A-954A5728E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14659" y="5078628"/>
              <a:ext cx="4146286" cy="772679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3D0B3DD3-4C02-CD86-BC6C-62A5C746FA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14659" y="4554108"/>
              <a:ext cx="1011188" cy="524520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A4EA4B5-3074-512D-AEF6-21B6FD8E65B6}"/>
              </a:ext>
            </a:extLst>
          </p:cNvPr>
          <p:cNvGrpSpPr/>
          <p:nvPr/>
        </p:nvGrpSpPr>
        <p:grpSpPr>
          <a:xfrm>
            <a:off x="6644048" y="3106837"/>
            <a:ext cx="4436511" cy="1187597"/>
            <a:chOff x="6211747" y="2972563"/>
            <a:chExt cx="4436511" cy="1187597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55E1648-41E2-63E0-B943-2927D02622F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11747" y="3522779"/>
              <a:ext cx="4436511" cy="637381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D54E7575-50A0-4328-64E1-F0C4E698E6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11747" y="2972563"/>
              <a:ext cx="1011188" cy="52452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9EF9147-A0C1-8E7B-F39F-7A230C1927FD}"/>
              </a:ext>
            </a:extLst>
          </p:cNvPr>
          <p:cNvGrpSpPr/>
          <p:nvPr/>
        </p:nvGrpSpPr>
        <p:grpSpPr>
          <a:xfrm>
            <a:off x="7651679" y="1820567"/>
            <a:ext cx="4254510" cy="1230864"/>
            <a:chOff x="7339797" y="1786872"/>
            <a:chExt cx="4254510" cy="1230864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1C9E5A9-57C1-8C1A-4784-A90FC372E6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339797" y="2251677"/>
              <a:ext cx="4254510" cy="766059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4A065678-1CC4-C959-CADE-3C0036FEEA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08243" y="1786872"/>
              <a:ext cx="1011188" cy="524520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8A1E0F0-F1D3-7F59-305D-B23D38524E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7304" y="2365001"/>
            <a:ext cx="3795014" cy="9226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B9A67E-6A11-116E-B5E9-B209EE1F66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7304" y="2164899"/>
            <a:ext cx="1712882" cy="19276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032EEAF-6A4E-2BF8-E81E-A7F40DDB8C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5817" y="3819192"/>
            <a:ext cx="4119591" cy="69425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1597BF9-A6ED-2B48-B0C8-DDE60841763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0275" y="3349079"/>
            <a:ext cx="2014549" cy="45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6143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7179F-421A-2BBF-BE06-D2E38A4DC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Challenges Affecting Export Competitiveness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7183BD-6673-3EF3-FF06-FAFA25084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Pakistan Association of Automotive Parts &amp; Accessories Manufacturers (PAAPAM)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C9C952-6C11-1094-BE80-120D4C474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2D7BE-EA01-4ABA-9A1B-A5F596D64772}" type="slidenum">
              <a:rPr lang="en-US" smtClean="0"/>
              <a:t>36</a:t>
            </a:fld>
            <a:endParaRPr lang="en-US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3B5E40CB-AC74-112C-84B5-05BDC5BFCC8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83104777"/>
              </p:ext>
            </p:extLst>
          </p:nvPr>
        </p:nvGraphicFramePr>
        <p:xfrm>
          <a:off x="5869172" y="3987921"/>
          <a:ext cx="5844363" cy="26188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id="{F47DFE98-4807-E705-DE54-21823FD89F9E}"/>
              </a:ext>
            </a:extLst>
          </p:cNvPr>
          <p:cNvGrpSpPr/>
          <p:nvPr/>
        </p:nvGrpSpPr>
        <p:grpSpPr>
          <a:xfrm>
            <a:off x="705292" y="1633569"/>
            <a:ext cx="4870367" cy="970866"/>
            <a:chOff x="737190" y="3875257"/>
            <a:chExt cx="4870367" cy="970866"/>
          </a:xfrm>
        </p:grpSpPr>
        <p:pic>
          <p:nvPicPr>
            <p:cNvPr id="8" name="Graphic 7" descr="Raw Materials outline">
              <a:extLst>
                <a:ext uri="{FF2B5EF4-FFF2-40B4-BE49-F238E27FC236}">
                  <a16:creationId xmlns:a16="http://schemas.microsoft.com/office/drawing/2014/main" id="{B68A823C-4756-0886-5E32-D6FDEFACE1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37190" y="3875257"/>
              <a:ext cx="914400" cy="9144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11C08EC-54FF-3EE6-A64D-E6D8272FA998}"/>
                </a:ext>
              </a:extLst>
            </p:cNvPr>
            <p:cNvSpPr txBox="1"/>
            <p:nvPr/>
          </p:nvSpPr>
          <p:spPr>
            <a:xfrm>
              <a:off x="1843632" y="3922793"/>
              <a:ext cx="37639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Material dependency due to absence of local raw material industry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0098071-73FF-372A-5026-4FD642FEC92A}"/>
              </a:ext>
            </a:extLst>
          </p:cNvPr>
          <p:cNvGrpSpPr/>
          <p:nvPr/>
        </p:nvGrpSpPr>
        <p:grpSpPr>
          <a:xfrm>
            <a:off x="705292" y="3105420"/>
            <a:ext cx="4870367" cy="914400"/>
            <a:chOff x="737190" y="3875257"/>
            <a:chExt cx="4870367" cy="914400"/>
          </a:xfrm>
        </p:grpSpPr>
        <p:pic>
          <p:nvPicPr>
            <p:cNvPr id="12" name="Graphic 11" descr="Warning with solid fill">
              <a:extLst>
                <a:ext uri="{FF2B5EF4-FFF2-40B4-BE49-F238E27FC236}">
                  <a16:creationId xmlns:a16="http://schemas.microsoft.com/office/drawing/2014/main" id="{6A4B16CC-5C88-2C7A-CB0A-A5AE18CD0A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737190" y="3875257"/>
              <a:ext cx="914400" cy="91440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145ECF1-760E-039F-9FA8-966075173ACF}"/>
                </a:ext>
              </a:extLst>
            </p:cNvPr>
            <p:cNvSpPr txBox="1"/>
            <p:nvPr/>
          </p:nvSpPr>
          <p:spPr>
            <a:xfrm>
              <a:off x="1843632" y="4104537"/>
              <a:ext cx="37639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Low domestic volumes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E7C3963-2F2B-990A-9272-682B6FE2820F}"/>
              </a:ext>
            </a:extLst>
          </p:cNvPr>
          <p:cNvGrpSpPr/>
          <p:nvPr/>
        </p:nvGrpSpPr>
        <p:grpSpPr>
          <a:xfrm>
            <a:off x="705292" y="4680906"/>
            <a:ext cx="4870367" cy="914400"/>
            <a:chOff x="737190" y="3875257"/>
            <a:chExt cx="4870367" cy="914400"/>
          </a:xfrm>
        </p:grpSpPr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446EB279-06DF-93E3-DB6F-783EF3570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37190" y="3875257"/>
              <a:ext cx="914400" cy="91440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B7080FF-C707-243A-B4D5-8E0326F6A6C4}"/>
                </a:ext>
              </a:extLst>
            </p:cNvPr>
            <p:cNvSpPr txBox="1"/>
            <p:nvPr/>
          </p:nvSpPr>
          <p:spPr>
            <a:xfrm>
              <a:off x="1843632" y="4104537"/>
              <a:ext cx="37639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Uncompetitive utilities (such as electricity)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E8C0B2E-EC3F-67D0-5EA7-2AEDD069C631}"/>
              </a:ext>
            </a:extLst>
          </p:cNvPr>
          <p:cNvGrpSpPr/>
          <p:nvPr/>
        </p:nvGrpSpPr>
        <p:grpSpPr>
          <a:xfrm>
            <a:off x="6032859" y="1630476"/>
            <a:ext cx="4870367" cy="914400"/>
            <a:chOff x="737190" y="3875257"/>
            <a:chExt cx="4870367" cy="914400"/>
          </a:xfrm>
        </p:grpSpPr>
        <p:pic>
          <p:nvPicPr>
            <p:cNvPr id="18" name="Graphic 14" descr="Badge Cross with solid fill">
              <a:extLst>
                <a:ext uri="{FF2B5EF4-FFF2-40B4-BE49-F238E27FC236}">
                  <a16:creationId xmlns:a16="http://schemas.microsoft.com/office/drawing/2014/main" id="{385BB597-B05A-4B69-D492-9FEFA36BE61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737190" y="3875257"/>
              <a:ext cx="914400" cy="91440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5A17007-BE5A-4F59-8C46-18B364C9A685}"/>
                </a:ext>
              </a:extLst>
            </p:cNvPr>
            <p:cNvSpPr txBox="1"/>
            <p:nvPr/>
          </p:nvSpPr>
          <p:spPr>
            <a:xfrm>
              <a:off x="1843632" y="4104537"/>
              <a:ext cx="37639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Absence of export facilities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F11C69C-303D-8BFE-1962-EE9E35067A37}"/>
              </a:ext>
            </a:extLst>
          </p:cNvPr>
          <p:cNvGrpSpPr/>
          <p:nvPr/>
        </p:nvGrpSpPr>
        <p:grpSpPr>
          <a:xfrm>
            <a:off x="6032859" y="2971800"/>
            <a:ext cx="4870367" cy="914400"/>
            <a:chOff x="737190" y="3875257"/>
            <a:chExt cx="4870367" cy="914400"/>
          </a:xfrm>
        </p:grpSpPr>
        <p:pic>
          <p:nvPicPr>
            <p:cNvPr id="21" name="Graphic 14">
              <a:extLst>
                <a:ext uri="{FF2B5EF4-FFF2-40B4-BE49-F238E27FC236}">
                  <a16:creationId xmlns:a16="http://schemas.microsoft.com/office/drawing/2014/main" id="{759D42A7-FF32-7397-FBBD-4F878708F4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37190" y="3875257"/>
              <a:ext cx="914400" cy="91440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7858014-75D8-77B8-236F-A4E8C1BC2E25}"/>
                </a:ext>
              </a:extLst>
            </p:cNvPr>
            <p:cNvSpPr txBox="1"/>
            <p:nvPr/>
          </p:nvSpPr>
          <p:spPr>
            <a:xfrm>
              <a:off x="1843632" y="4104537"/>
              <a:ext cx="37639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Lack of testing &amp; certification facilities</a:t>
              </a:r>
            </a:p>
          </p:txBody>
        </p:sp>
      </p:grpSp>
      <p:pic>
        <p:nvPicPr>
          <p:cNvPr id="26" name="Graphic 25" descr="Caret Right with solid fill">
            <a:extLst>
              <a:ext uri="{FF2B5EF4-FFF2-40B4-BE49-F238E27FC236}">
                <a16:creationId xmlns:a16="http://schemas.microsoft.com/office/drawing/2014/main" id="{76518A8D-FD3A-4B22-FE5B-B9D04654CA7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118459" y="5138106"/>
            <a:ext cx="914400" cy="914400"/>
          </a:xfrm>
          <a:prstGeom prst="rect">
            <a:avLst/>
          </a:prstGeom>
        </p:spPr>
      </p:pic>
      <p:pic>
        <p:nvPicPr>
          <p:cNvPr id="28" name="Picture 27" descr="A red white and blue flag&#10;&#10;AI-generated content may be incorrect.">
            <a:extLst>
              <a:ext uri="{FF2B5EF4-FFF2-40B4-BE49-F238E27FC236}">
                <a16:creationId xmlns:a16="http://schemas.microsoft.com/office/drawing/2014/main" id="{7D629FD1-5C13-3E11-6222-FA9DA5CAEE1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584" y="4852096"/>
            <a:ext cx="320040" cy="320040"/>
          </a:xfrm>
          <a:prstGeom prst="rect">
            <a:avLst/>
          </a:prstGeom>
        </p:spPr>
      </p:pic>
      <p:pic>
        <p:nvPicPr>
          <p:cNvPr id="30" name="Picture 29" descr="A yellow star in a red circle&#10;&#10;AI-generated content may be incorrect.">
            <a:extLst>
              <a:ext uri="{FF2B5EF4-FFF2-40B4-BE49-F238E27FC236}">
                <a16:creationId xmlns:a16="http://schemas.microsoft.com/office/drawing/2014/main" id="{5E5F9709-24E1-2A24-E27C-8F4613D2F2B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3206" y="4970416"/>
            <a:ext cx="320040" cy="320040"/>
          </a:xfrm>
          <a:prstGeom prst="rect">
            <a:avLst/>
          </a:prstGeom>
        </p:spPr>
      </p:pic>
      <p:pic>
        <p:nvPicPr>
          <p:cNvPr id="31" name="Picture 30" descr="A flag in a circle&#10;&#10;Description automatically generated">
            <a:extLst>
              <a:ext uri="{FF2B5EF4-FFF2-40B4-BE49-F238E27FC236}">
                <a16:creationId xmlns:a16="http://schemas.microsoft.com/office/drawing/2014/main" id="{9727872A-1657-E3C6-0CE7-27135EE5968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835" y="4590146"/>
            <a:ext cx="320040" cy="320040"/>
          </a:xfrm>
          <a:prstGeom prst="rect">
            <a:avLst/>
          </a:prstGeom>
        </p:spPr>
      </p:pic>
      <p:pic>
        <p:nvPicPr>
          <p:cNvPr id="32" name="Picture 31" descr="A green circle with a white crescent and a star in it&#10;&#10;Description automatically generated">
            <a:extLst>
              <a:ext uri="{FF2B5EF4-FFF2-40B4-BE49-F238E27FC236}">
                <a16:creationId xmlns:a16="http://schemas.microsoft.com/office/drawing/2014/main" id="{1F2213EC-60AC-7D02-DCC3-0397574E48E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619" y="4201526"/>
            <a:ext cx="5486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0904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E3BECC-CE25-4C73-F09F-9267B589B0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0576660-72BD-0771-70ED-7E3BF2DF6C5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Content Placeholder 14" descr="A close up of a car grill&#10;&#10;AI-generated content may be incorrect.">
            <a:extLst>
              <a:ext uri="{FF2B5EF4-FFF2-40B4-BE49-F238E27FC236}">
                <a16:creationId xmlns:a16="http://schemas.microsoft.com/office/drawing/2014/main" id="{D25CF199-3AFF-BAAA-ECF2-3B637C82D0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57" b="11357"/>
          <a:stretch>
            <a:fillRect/>
          </a:stretch>
        </p:blipFill>
        <p:spPr>
          <a:xfrm>
            <a:off x="5429428" y="1"/>
            <a:ext cx="6854814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0F774C-8A71-564A-183F-9970EB15B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26EE89-4D51-D194-96A4-F1559ADD2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Pakistan Association of Automotive Parts &amp; Accessories Manufacturers (PAAPAM)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4C171C-0261-9D62-3DCB-BAC17021A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2D7BE-EA01-4ABA-9A1B-A5F596D64772}" type="slidenum">
              <a:rPr lang="en-US" smtClean="0"/>
              <a:t>37</a:t>
            </a:fld>
            <a:endParaRPr lang="en-US"/>
          </a:p>
        </p:txBody>
      </p:sp>
      <p:pic>
        <p:nvPicPr>
          <p:cNvPr id="7" name="Picture 6" descr="A black and white hexagon with white letters&#10;&#10;AI-generated content may be incorrect.">
            <a:extLst>
              <a:ext uri="{FF2B5EF4-FFF2-40B4-BE49-F238E27FC236}">
                <a16:creationId xmlns:a16="http://schemas.microsoft.com/office/drawing/2014/main" id="{1D5C0F84-9130-83B9-DFC6-436C01B161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902" y="383140"/>
            <a:ext cx="970998" cy="92476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ABC9DFC-D72E-C21F-48F0-7079C7FBAE25}"/>
              </a:ext>
            </a:extLst>
          </p:cNvPr>
          <p:cNvSpPr/>
          <p:nvPr/>
        </p:nvSpPr>
        <p:spPr>
          <a:xfrm>
            <a:off x="0" y="0"/>
            <a:ext cx="542942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6233DF8-02EB-43C4-4F59-5DB819AF8B55}"/>
              </a:ext>
            </a:extLst>
          </p:cNvPr>
          <p:cNvSpPr txBox="1">
            <a:spLocks/>
          </p:cNvSpPr>
          <p:nvPr/>
        </p:nvSpPr>
        <p:spPr>
          <a:xfrm>
            <a:off x="838199" y="1415023"/>
            <a:ext cx="4371475" cy="483991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>
                <a:solidFill>
                  <a:schemeClr val="bg1"/>
                </a:solidFill>
                <a:latin typeface="Bodoni MT" panose="02070603080606020203" pitchFamily="18" charset="0"/>
              </a:rPr>
              <a:t>PAAPAM’s Comments</a:t>
            </a:r>
          </a:p>
        </p:txBody>
      </p:sp>
    </p:spTree>
    <p:extLst>
      <p:ext uri="{BB962C8B-B14F-4D97-AF65-F5344CB8AC3E}">
        <p14:creationId xmlns:p14="http://schemas.microsoft.com/office/powerpoint/2010/main" val="22152680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592C5-C058-8ACD-E95E-935601C01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4094"/>
            <a:ext cx="10515600" cy="733986"/>
          </a:xfrm>
        </p:spPr>
        <p:txBody>
          <a:bodyPr anchor="ctr">
            <a:normAutofit/>
          </a:bodyPr>
          <a:lstStyle/>
          <a:p>
            <a:r>
              <a:rPr lang="en-US"/>
              <a:t>On IMF Prescriptions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AD7862-CBB5-9349-9518-92719070A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73906"/>
            <a:ext cx="4114800" cy="36512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900"/>
              <a:t>Pakistan Association of Automotive Parts &amp; Accessories Manufacturers (PAAPAM)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EF497C-AF40-1DA0-C74E-E8F4303B6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AD2D7BE-EA01-4ABA-9A1B-A5F596D64772}" type="slidenum">
              <a:rPr lang="en-US" smtClean="0"/>
              <a:pPr>
                <a:spcAft>
                  <a:spcPts val="600"/>
                </a:spcAft>
              </a:pPr>
              <a:t>38</a:t>
            </a:fld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60CACB8-9514-225C-436F-3C6E7C607B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0007818"/>
              </p:ext>
            </p:extLst>
          </p:nvPr>
        </p:nvGraphicFramePr>
        <p:xfrm>
          <a:off x="659758" y="1419922"/>
          <a:ext cx="11065396" cy="4616760"/>
        </p:xfrm>
        <a:graphic>
          <a:graphicData uri="http://schemas.openxmlformats.org/drawingml/2006/table">
            <a:tbl>
              <a:tblPr/>
              <a:tblGrid>
                <a:gridCol w="5122643">
                  <a:extLst>
                    <a:ext uri="{9D8B030D-6E8A-4147-A177-3AD203B41FA5}">
                      <a16:colId xmlns:a16="http://schemas.microsoft.com/office/drawing/2014/main" val="1099783860"/>
                    </a:ext>
                  </a:extLst>
                </a:gridCol>
                <a:gridCol w="5942753">
                  <a:extLst>
                    <a:ext uri="{9D8B030D-6E8A-4147-A177-3AD203B41FA5}">
                      <a16:colId xmlns:a16="http://schemas.microsoft.com/office/drawing/2014/main" val="3439568620"/>
                    </a:ext>
                  </a:extLst>
                </a:gridCol>
              </a:tblGrid>
              <a:tr h="26516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>
                          <a:solidFill>
                            <a:schemeClr val="bg1"/>
                          </a:solidFill>
                        </a:rPr>
                        <a:t>IMF Position (per April 2025 report)</a:t>
                      </a:r>
                      <a:endParaRPr lang="en-US" sz="1400">
                        <a:solidFill>
                          <a:schemeClr val="bg1"/>
                        </a:solidFill>
                      </a:endParaRPr>
                    </a:p>
                  </a:txBody>
                  <a:tcPr marL="72168" marR="72168" marT="36084" marB="360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>
                          <a:solidFill>
                            <a:schemeClr val="bg1"/>
                          </a:solidFill>
                        </a:rPr>
                        <a:t>PAAPAM’s Response</a:t>
                      </a:r>
                      <a:endParaRPr lang="en-US" sz="1400">
                        <a:solidFill>
                          <a:schemeClr val="bg1"/>
                        </a:solidFill>
                      </a:endParaRPr>
                    </a:p>
                  </a:txBody>
                  <a:tcPr marL="72168" marR="72168" marT="36084" marB="360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9801728"/>
                  </a:ext>
                </a:extLst>
              </a:tr>
              <a:tr h="86979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/>
                        <a:t>Automotive protection imposes “large welfare costs” on consumers by keeping prices high.</a:t>
                      </a:r>
                    </a:p>
                  </a:txBody>
                  <a:tcPr marL="72168" marR="72168" marT="36084" marB="360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en-US" sz="1400" dirty="0"/>
                        <a:t>High car prices = taxes, not localization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en-US" sz="1400" dirty="0"/>
                        <a:t>Removing protection cuts jobs &amp; FX savings, not prices.</a:t>
                      </a:r>
                    </a:p>
                  </a:txBody>
                  <a:tcPr marL="72168" marR="72168" marT="36084" marB="360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9704652"/>
                  </a:ext>
                </a:extLst>
              </a:tr>
              <a:tr h="86979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/>
                        <a:t>Automotive protection is “extensive,” raises prices, causes inefficiency; tariffs should be cut and preferential local support reduced.</a:t>
                      </a:r>
                    </a:p>
                  </a:txBody>
                  <a:tcPr marL="72168" marR="72168" marT="36084" marB="3608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en-US" sz="1400" b="0" dirty="0"/>
                        <a:t>Small scale (150k units), no raw materials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en-US" sz="1400" b="0" dirty="0"/>
                        <a:t>Cascading tariffs needed until scale is reached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en-US" sz="1400" b="0" dirty="0"/>
                        <a:t>Removing protection now = end of localization</a:t>
                      </a:r>
                    </a:p>
                  </a:txBody>
                  <a:tcPr marL="72168" marR="72168" marT="36084" marB="3608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2186702"/>
                  </a:ext>
                </a:extLst>
              </a:tr>
              <a:tr h="66825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/>
                        <a:t>Ban on commercial used car imports should be removed; imports allowed with phased duty premium to 2030.</a:t>
                      </a:r>
                    </a:p>
                  </a:txBody>
                  <a:tcPr marL="72168" marR="72168" marT="36084" marB="3608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en-US" sz="1400" dirty="0"/>
                        <a:t>No auto nation allows large used imports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en-US" sz="1400" b="0" dirty="0"/>
                        <a:t>Loopholes = 25% of market, killing vendor demand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en-US" sz="1400" b="0" dirty="0"/>
                        <a:t>Must close loopholes, not expand</a:t>
                      </a:r>
                    </a:p>
                  </a:txBody>
                  <a:tcPr marL="72168" marR="72168" marT="36084" marB="3608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4172912"/>
                  </a:ext>
                </a:extLst>
              </a:tr>
              <a:tr h="66825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/>
                        <a:t>High tariffs create “anti-export bias”; flatten duties on parts and CKD/CBU to lower costs.</a:t>
                      </a:r>
                    </a:p>
                  </a:txBody>
                  <a:tcPr marL="72168" marR="72168" marT="36084" marB="3608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en-US" sz="1400" b="0" dirty="0"/>
                        <a:t>Export barrier = FDI &amp; security, not tariffs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en-US" sz="1400" b="0" dirty="0"/>
                        <a:t>Inputs already at 0% duty under EFS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en-US" sz="1400" b="0" dirty="0"/>
                        <a:t>Flattening tariffs = no localization, more cheap imports</a:t>
                      </a:r>
                    </a:p>
                  </a:txBody>
                  <a:tcPr marL="72168" marR="72168" marT="36084" marB="3608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2449710"/>
                  </a:ext>
                </a:extLst>
              </a:tr>
              <a:tr h="66825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dirty="0"/>
                        <a:t>Remove additional duties on localized parts and end special SRO-based protections.</a:t>
                      </a:r>
                    </a:p>
                  </a:txBody>
                  <a:tcPr marL="72168" marR="72168" marT="36084" marB="3608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en-US" sz="1400" dirty="0"/>
                        <a:t>Ending duties kills SME vendors — cascading tariffs are safeguards, not distortions.</a:t>
                      </a:r>
                    </a:p>
                  </a:txBody>
                  <a:tcPr marL="72168" marR="72168" marT="36084" marB="3608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2942664"/>
                  </a:ext>
                </a:extLst>
              </a:tr>
              <a:tr h="48521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/>
                        <a:t>Lower duties to improve affordability.</a:t>
                      </a:r>
                    </a:p>
                  </a:txBody>
                  <a:tcPr marL="72168" marR="72168" marT="36084" marB="3608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en-US" sz="1400" dirty="0"/>
                        <a:t>Taxes = 35%-58% of car price; weak credit blocks affordability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en-US" sz="1400" dirty="0"/>
                        <a:t>Tariff cuts won’t lower prices, they’ll only kill jobs</a:t>
                      </a:r>
                    </a:p>
                  </a:txBody>
                  <a:tcPr marL="72168" marR="72168" marT="36084" marB="3608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18584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58265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07C43B-3CF9-538A-F8B7-2641C667B4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33FFF-7116-8A37-B006-BA3A94397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4094"/>
            <a:ext cx="10515600" cy="733986"/>
          </a:xfrm>
        </p:spPr>
        <p:txBody>
          <a:bodyPr anchor="ctr">
            <a:normAutofit/>
          </a:bodyPr>
          <a:lstStyle/>
          <a:p>
            <a:r>
              <a:rPr lang="en-US"/>
              <a:t>On National Tariff Policy 2025-30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3CC5F4-DCA4-D810-DA04-B9C50EE42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73906"/>
            <a:ext cx="4114800" cy="36512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900"/>
              <a:t>Pakistan Association of Automotive Parts &amp; Accessories Manufacturers (PAAPAM)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B0D030-548C-2F19-2F3B-182CDF3DD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AD2D7BE-EA01-4ABA-9A1B-A5F596D64772}" type="slidenum">
              <a:rPr lang="en-US" smtClean="0"/>
              <a:pPr>
                <a:spcAft>
                  <a:spcPts val="600"/>
                </a:spcAft>
              </a:pPr>
              <a:t>39</a:t>
            </a:fld>
            <a:endParaRPr lang="en-US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F65D1C27-F2ED-7E60-F856-17F57D9757F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21402908"/>
              </p:ext>
            </p:extLst>
          </p:nvPr>
        </p:nvGraphicFramePr>
        <p:xfrm>
          <a:off x="1354696" y="1360357"/>
          <a:ext cx="9675012" cy="49959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330674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EDE20C-0C1E-B6FC-BCDC-4A92ED213A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hart of company names&#10;&#10;AI-generated content may be incorrect.">
            <a:extLst>
              <a:ext uri="{FF2B5EF4-FFF2-40B4-BE49-F238E27FC236}">
                <a16:creationId xmlns:a16="http://schemas.microsoft.com/office/drawing/2014/main" id="{AA226093-FCA3-7E01-279C-B444C9175B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778" y="807806"/>
            <a:ext cx="3419375" cy="53171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1E2280-567B-AB8B-E3BF-8CEE8FB95A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635" y="1035747"/>
            <a:ext cx="7955280" cy="504952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E36F0A6-2363-6DB8-8494-3F27B83A0C57}"/>
              </a:ext>
            </a:extLst>
          </p:cNvPr>
          <p:cNvSpPr txBox="1"/>
          <p:nvPr/>
        </p:nvSpPr>
        <p:spPr>
          <a:xfrm>
            <a:off x="8169778" y="909894"/>
            <a:ext cx="35858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Top 10 Brands and respective Regional Presence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217658-9BBE-FEB9-FE84-EBCC55D0289F}"/>
              </a:ext>
            </a:extLst>
          </p:cNvPr>
          <p:cNvSpPr txBox="1"/>
          <p:nvPr/>
        </p:nvSpPr>
        <p:spPr>
          <a:xfrm>
            <a:off x="0" y="6216404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Franklin Gothic Demi Cond" panose="020B0706030402020204" pitchFamily="34" charset="0"/>
              </a:rPr>
              <a:t>7 out of top 10 car brands are making vehicles in Pakistan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912EB4C-FF6F-904D-31D7-8D3DFE80CC4B}"/>
              </a:ext>
            </a:extLst>
          </p:cNvPr>
          <p:cNvCxnSpPr/>
          <p:nvPr/>
        </p:nvCxnSpPr>
        <p:spPr>
          <a:xfrm>
            <a:off x="0" y="648596"/>
            <a:ext cx="12192000" cy="0"/>
          </a:xfrm>
          <a:prstGeom prst="line">
            <a:avLst/>
          </a:prstGeom>
          <a:ln w="381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7984777-59AE-39F8-D564-6A4CED37CC60}"/>
              </a:ext>
            </a:extLst>
          </p:cNvPr>
          <p:cNvSpPr txBox="1"/>
          <p:nvPr/>
        </p:nvSpPr>
        <p:spPr>
          <a:xfrm>
            <a:off x="11487961" y="1799120"/>
            <a:ext cx="70403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b="1" dirty="0"/>
              <a:t>10.1 Mil.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D38DC1-4866-3961-5CFB-D37506E1B577}"/>
              </a:ext>
            </a:extLst>
          </p:cNvPr>
          <p:cNvSpPr txBox="1"/>
          <p:nvPr/>
        </p:nvSpPr>
        <p:spPr>
          <a:xfrm>
            <a:off x="11560096" y="2211865"/>
            <a:ext cx="63190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b="1" dirty="0"/>
              <a:t>8.5 Mil.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C9CC59-3A8C-1931-DB2F-2269998C125C}"/>
              </a:ext>
            </a:extLst>
          </p:cNvPr>
          <p:cNvSpPr txBox="1"/>
          <p:nvPr/>
        </p:nvSpPr>
        <p:spPr>
          <a:xfrm>
            <a:off x="11560096" y="2624610"/>
            <a:ext cx="63190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b="1" dirty="0"/>
              <a:t>4.2 Mil.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AEDA25-829A-184D-2A81-C988323FA01E}"/>
              </a:ext>
            </a:extLst>
          </p:cNvPr>
          <p:cNvSpPr txBox="1"/>
          <p:nvPr/>
        </p:nvSpPr>
        <p:spPr>
          <a:xfrm>
            <a:off x="11560096" y="3037355"/>
            <a:ext cx="63190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b="1" dirty="0"/>
              <a:t>4.5 Mil.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03BC25-7612-9317-DDB5-703B6E8C50BE}"/>
              </a:ext>
            </a:extLst>
          </p:cNvPr>
          <p:cNvSpPr txBox="1"/>
          <p:nvPr/>
        </p:nvSpPr>
        <p:spPr>
          <a:xfrm>
            <a:off x="11560096" y="3450100"/>
            <a:ext cx="63190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b="1" dirty="0"/>
              <a:t>3.8 Mil.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F0657B3-C9E4-C8D5-DD17-91D33078DB49}"/>
              </a:ext>
            </a:extLst>
          </p:cNvPr>
          <p:cNvSpPr txBox="1"/>
          <p:nvPr/>
        </p:nvSpPr>
        <p:spPr>
          <a:xfrm>
            <a:off x="11560096" y="5513829"/>
            <a:ext cx="63190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b="1" dirty="0"/>
              <a:t>2.9 Mil.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704E38-0072-E1E6-928B-06D59981B4D0}"/>
              </a:ext>
            </a:extLst>
          </p:cNvPr>
          <p:cNvSpPr txBox="1"/>
          <p:nvPr/>
        </p:nvSpPr>
        <p:spPr>
          <a:xfrm>
            <a:off x="11560096" y="3862845"/>
            <a:ext cx="63190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b="1" dirty="0"/>
              <a:t>3.8 Mil.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28385F-9CAA-017F-6A43-A124A11898FB}"/>
              </a:ext>
            </a:extLst>
          </p:cNvPr>
          <p:cNvSpPr txBox="1"/>
          <p:nvPr/>
        </p:nvSpPr>
        <p:spPr>
          <a:xfrm>
            <a:off x="11560096" y="4275590"/>
            <a:ext cx="63190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b="1" dirty="0"/>
              <a:t>3.1 Mil.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6F2ACFF-5D3E-C85B-498B-AD98EE5725DE}"/>
              </a:ext>
            </a:extLst>
          </p:cNvPr>
          <p:cNvSpPr txBox="1"/>
          <p:nvPr/>
        </p:nvSpPr>
        <p:spPr>
          <a:xfrm>
            <a:off x="11560096" y="4688335"/>
            <a:ext cx="63190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b="1" dirty="0"/>
              <a:t>3.1 Mil.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1264E15-A572-FA2B-B612-021290389F05}"/>
              </a:ext>
            </a:extLst>
          </p:cNvPr>
          <p:cNvSpPr txBox="1"/>
          <p:nvPr/>
        </p:nvSpPr>
        <p:spPr>
          <a:xfrm>
            <a:off x="11560096" y="5101080"/>
            <a:ext cx="63190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b="1" dirty="0"/>
              <a:t>2.6 Mil.</a:t>
            </a:r>
          </a:p>
        </p:txBody>
      </p:sp>
      <p:sp>
        <p:nvSpPr>
          <p:cNvPr id="19" name="文本框 13">
            <a:extLst>
              <a:ext uri="{FF2B5EF4-FFF2-40B4-BE49-F238E27FC236}">
                <a16:creationId xmlns:a16="http://schemas.microsoft.com/office/drawing/2014/main" id="{B444130F-C93B-237A-85F2-D5F06A01B7A8}"/>
              </a:ext>
            </a:extLst>
          </p:cNvPr>
          <p:cNvSpPr txBox="1"/>
          <p:nvPr/>
        </p:nvSpPr>
        <p:spPr>
          <a:xfrm>
            <a:off x="0" y="-121920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zh-CN" sz="3600" b="1" dirty="0">
                <a:solidFill>
                  <a:srgbClr val="002060"/>
                </a:solidFill>
                <a:latin typeface="Franklin Gothic Demi Cond" panose="020B0706030402020204" pitchFamily="34" charset="0"/>
                <a:ea typeface="微软雅黑" panose="020B0503020204020204" charset="-122"/>
                <a:cs typeface="Arial" panose="020B0604020202020204" pitchFamily="34" charset="0"/>
              </a:rPr>
              <a:t>Global Connectivity in automotive brands</a:t>
            </a:r>
          </a:p>
        </p:txBody>
      </p:sp>
      <p:sp>
        <p:nvSpPr>
          <p:cNvPr id="20" name="矩形 12">
            <a:extLst>
              <a:ext uri="{FF2B5EF4-FFF2-40B4-BE49-F238E27FC236}">
                <a16:creationId xmlns:a16="http://schemas.microsoft.com/office/drawing/2014/main" id="{429AC241-42DF-643B-702E-1804DE903AA5}"/>
              </a:ext>
            </a:extLst>
          </p:cNvPr>
          <p:cNvSpPr/>
          <p:nvPr/>
        </p:nvSpPr>
        <p:spPr>
          <a:xfrm>
            <a:off x="3160251" y="489241"/>
            <a:ext cx="8341658" cy="70340"/>
          </a:xfrm>
          <a:prstGeom prst="rect">
            <a:avLst/>
          </a:prstGeom>
          <a:solidFill>
            <a:srgbClr val="25B1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noAutofit/>
          </a:bodyPr>
          <a:lstStyle/>
          <a:p>
            <a:pPr algn="ctr">
              <a:defRPr/>
            </a:pPr>
            <a:endParaRPr kumimoji="1" lang="zh-CN" altLang="en-US" sz="4000">
              <a:solidFill>
                <a:prstClr val="white"/>
              </a:solidFill>
            </a:endParaRPr>
          </a:p>
        </p:txBody>
      </p:sp>
      <p:sp>
        <p:nvSpPr>
          <p:cNvPr id="21" name="矩形 16">
            <a:extLst>
              <a:ext uri="{FF2B5EF4-FFF2-40B4-BE49-F238E27FC236}">
                <a16:creationId xmlns:a16="http://schemas.microsoft.com/office/drawing/2014/main" id="{4D0C081C-303C-0205-5482-D6A38EDB05C8}"/>
              </a:ext>
            </a:extLst>
          </p:cNvPr>
          <p:cNvSpPr/>
          <p:nvPr/>
        </p:nvSpPr>
        <p:spPr>
          <a:xfrm>
            <a:off x="739779" y="487362"/>
            <a:ext cx="2420472" cy="69822"/>
          </a:xfrm>
          <a:prstGeom prst="rect">
            <a:avLst/>
          </a:prstGeom>
          <a:solidFill>
            <a:srgbClr val="121E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noAutofit/>
          </a:bodyPr>
          <a:lstStyle/>
          <a:p>
            <a:pPr algn="ctr">
              <a:defRPr/>
            </a:pPr>
            <a:endParaRPr kumimoji="1" lang="zh-CN" altLang="en-US" sz="40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465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947AB1-DB60-5D0C-21CF-26438CCE51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41D6674-1A84-D3AA-5026-1295663548E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Content Placeholder 12" descr="A traffic light with red light&#10;&#10;AI-generated content may be incorrect.">
            <a:extLst>
              <a:ext uri="{FF2B5EF4-FFF2-40B4-BE49-F238E27FC236}">
                <a16:creationId xmlns:a16="http://schemas.microsoft.com/office/drawing/2014/main" id="{368CA8FC-FC4C-E1C7-AF55-D90D34CF994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1" b="15886"/>
          <a:stretch>
            <a:fillRect/>
          </a:stretch>
        </p:blipFill>
        <p:spPr>
          <a:xfrm>
            <a:off x="5353225" y="0"/>
            <a:ext cx="687822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CB12D8-852B-C043-B102-535BD8A94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150F01-7675-B20D-221C-8F6A2F019B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E044F6-BF27-9A65-32FE-5894408DD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Pakistan Association of Automotive Parts &amp; Accessories Manufacturers (PAAPAM)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E3953E-6B99-8369-4B44-3DD4AAA35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2D7BE-EA01-4ABA-9A1B-A5F596D64772}" type="slidenum">
              <a:rPr lang="en-US" smtClean="0"/>
              <a:t>40</a:t>
            </a:fld>
            <a:endParaRPr lang="en-US"/>
          </a:p>
        </p:txBody>
      </p:sp>
      <p:pic>
        <p:nvPicPr>
          <p:cNvPr id="7" name="Picture 6" descr="A black and white hexagon with white letters&#10;&#10;AI-generated content may be incorrect.">
            <a:extLst>
              <a:ext uri="{FF2B5EF4-FFF2-40B4-BE49-F238E27FC236}">
                <a16:creationId xmlns:a16="http://schemas.microsoft.com/office/drawing/2014/main" id="{AE9FF783-57A5-9E39-9E54-2F3AAC8E71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902" y="383140"/>
            <a:ext cx="970998" cy="92476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839A798-45D5-C221-2018-04E62981F125}"/>
              </a:ext>
            </a:extLst>
          </p:cNvPr>
          <p:cNvSpPr/>
          <p:nvPr/>
        </p:nvSpPr>
        <p:spPr>
          <a:xfrm>
            <a:off x="0" y="0"/>
            <a:ext cx="542942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35ED681-F268-91FB-8148-E3F0C756F8BF}"/>
              </a:ext>
            </a:extLst>
          </p:cNvPr>
          <p:cNvSpPr txBox="1">
            <a:spLocks/>
          </p:cNvSpPr>
          <p:nvPr/>
        </p:nvSpPr>
        <p:spPr>
          <a:xfrm>
            <a:off x="838199" y="1415023"/>
            <a:ext cx="4371475" cy="483991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>
                <a:solidFill>
                  <a:schemeClr val="bg1"/>
                </a:solidFill>
                <a:latin typeface="Bodoni MT" panose="02070603080606020203" pitchFamily="18" charset="0"/>
              </a:rPr>
              <a:t>Pertinent Questions</a:t>
            </a:r>
          </a:p>
          <a:p>
            <a:pPr algn="l"/>
            <a:endParaRPr lang="en-US">
              <a:solidFill>
                <a:schemeClr val="bg1"/>
              </a:solidFill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565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84A4B7-1179-D494-B623-145A8B771A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6A761-9C95-717D-2D5C-2DFCEE52B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 Case the Industry Shuts Down…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2DD8E5-D058-BF0E-5AFB-32F285A2B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Pakistan Association of Automotive Parts &amp; Accessories Manufacturers (PAAPAM)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251F9D-2038-31B4-A169-93DA65CF7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2D7BE-EA01-4ABA-9A1B-A5F596D64772}" type="slidenum">
              <a:rPr lang="en-US" smtClean="0"/>
              <a:t>41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5D4336-5E37-9E3B-46D4-E482ADD9F07A}"/>
              </a:ext>
            </a:extLst>
          </p:cNvPr>
          <p:cNvSpPr txBox="1"/>
          <p:nvPr/>
        </p:nvSpPr>
        <p:spPr>
          <a:xfrm>
            <a:off x="9342783" y="1478891"/>
            <a:ext cx="2420432" cy="31393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b="1"/>
              <a:t>Dismantling the auto parts industry will trigger an irreversible jobs, imports, climate, fiscal, and competitiveness shock that no fragile economy can absorb — with no credible alternative plan in place.</a:t>
            </a:r>
          </a:p>
        </p:txBody>
      </p:sp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id="{2DFD1395-5C1B-EE62-0535-627C8C79D9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6995760"/>
              </p:ext>
            </p:extLst>
          </p:nvPr>
        </p:nvGraphicFramePr>
        <p:xfrm>
          <a:off x="673099" y="1427168"/>
          <a:ext cx="8453783" cy="48280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8773">
                  <a:extLst>
                    <a:ext uri="{9D8B030D-6E8A-4147-A177-3AD203B41FA5}">
                      <a16:colId xmlns:a16="http://schemas.microsoft.com/office/drawing/2014/main" val="742675000"/>
                    </a:ext>
                  </a:extLst>
                </a:gridCol>
                <a:gridCol w="605353">
                  <a:extLst>
                    <a:ext uri="{9D8B030D-6E8A-4147-A177-3AD203B41FA5}">
                      <a16:colId xmlns:a16="http://schemas.microsoft.com/office/drawing/2014/main" val="433400725"/>
                    </a:ext>
                  </a:extLst>
                </a:gridCol>
                <a:gridCol w="7309657">
                  <a:extLst>
                    <a:ext uri="{9D8B030D-6E8A-4147-A177-3AD203B41FA5}">
                      <a16:colId xmlns:a16="http://schemas.microsoft.com/office/drawing/2014/main" val="4109675238"/>
                    </a:ext>
                  </a:extLst>
                </a:gridCol>
              </a:tblGrid>
              <a:tr h="804672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>
                          <a:solidFill>
                            <a:schemeClr val="tx1"/>
                          </a:solidFill>
                        </a:rPr>
                        <a:t>Is there any alternate plan for </a:t>
                      </a:r>
                      <a:r>
                        <a:rPr lang="en-US" b="1">
                          <a:solidFill>
                            <a:schemeClr val="tx1"/>
                          </a:solidFill>
                        </a:rPr>
                        <a:t>1.83 Mn jobs</a:t>
                      </a:r>
                      <a:r>
                        <a:rPr lang="en-US" b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US" b="1">
                          <a:solidFill>
                            <a:schemeClr val="tx1"/>
                          </a:solidFill>
                        </a:rPr>
                        <a:t>PKR 878 Bn annual income</a:t>
                      </a:r>
                      <a:r>
                        <a:rPr lang="en-US" b="0">
                          <a:solidFill>
                            <a:schemeClr val="tx1"/>
                          </a:solidFill>
                        </a:rPr>
                        <a:t>, and </a:t>
                      </a:r>
                      <a:r>
                        <a:rPr lang="en-US" b="1">
                          <a:solidFill>
                            <a:schemeClr val="tx1"/>
                          </a:solidFill>
                        </a:rPr>
                        <a:t>PKR 302 Bn taxes </a:t>
                      </a:r>
                      <a:r>
                        <a:rPr lang="en-US" b="0">
                          <a:solidFill>
                            <a:schemeClr val="tx1"/>
                          </a:solidFill>
                        </a:rPr>
                        <a:t>at risk?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6359815"/>
                  </a:ext>
                </a:extLst>
              </a:tr>
              <a:tr h="804672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Can </a:t>
                      </a:r>
                      <a:r>
                        <a:rPr lang="en-US" b="0" dirty="0"/>
                        <a:t>Pakistan absorb a </a:t>
                      </a:r>
                      <a:r>
                        <a:rPr lang="en-US" b="1" dirty="0"/>
                        <a:t>$1 Bn import shock </a:t>
                      </a:r>
                      <a:r>
                        <a:rPr lang="en-US" dirty="0"/>
                        <a:t>without derailing IMF targets?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2284969"/>
                  </a:ext>
                </a:extLst>
              </a:tr>
              <a:tr h="804672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How will we meet </a:t>
                      </a:r>
                      <a:r>
                        <a:rPr lang="en-US" b="1" dirty="0"/>
                        <a:t>2030 NDC/EV goals</a:t>
                      </a:r>
                      <a:r>
                        <a:rPr lang="en-US" dirty="0"/>
                        <a:t> while allowing high-emission used cars?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2547663"/>
                  </a:ext>
                </a:extLst>
              </a:tr>
              <a:tr h="804672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Is duty reduction the only tool, when </a:t>
                      </a:r>
                      <a:r>
                        <a:rPr lang="en-US" b="1" dirty="0"/>
                        <a:t>credit access </a:t>
                      </a:r>
                      <a:r>
                        <a:rPr lang="en-US" dirty="0"/>
                        <a:t>is the real constraint?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7463109"/>
                  </a:ext>
                </a:extLst>
              </a:tr>
              <a:tr h="804672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How will we reach </a:t>
                      </a:r>
                      <a:r>
                        <a:rPr lang="en-US" b="1"/>
                        <a:t>$100 Bn exports</a:t>
                      </a:r>
                      <a:r>
                        <a:rPr lang="en-US"/>
                        <a:t> without the auto parts sector’s $6.5 Bn potential?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1738867"/>
                  </a:ext>
                </a:extLst>
              </a:tr>
              <a:tr h="804672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Why focus on </a:t>
                      </a:r>
                      <a:r>
                        <a:rPr lang="en-US" b="1" dirty="0"/>
                        <a:t>premium cars</a:t>
                      </a:r>
                      <a:r>
                        <a:rPr lang="en-US" dirty="0"/>
                        <a:t>, when 40% are middle-class needing affordable mobility?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2494427"/>
                  </a:ext>
                </a:extLst>
              </a:tr>
            </a:tbl>
          </a:graphicData>
        </a:graphic>
      </p:graphicFrame>
      <p:pic>
        <p:nvPicPr>
          <p:cNvPr id="32" name="Picture 31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90D8924A-2FCE-88B1-7984-BB2417DACB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38743"/>
            <a:ext cx="685800" cy="685800"/>
          </a:xfrm>
          <a:prstGeom prst="rect">
            <a:avLst/>
          </a:prstGeom>
        </p:spPr>
      </p:pic>
      <p:pic>
        <p:nvPicPr>
          <p:cNvPr id="34" name="Picture 33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7605E3E3-0A35-F4D0-3E46-49AE6F72E5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310481"/>
            <a:ext cx="685800" cy="685800"/>
          </a:xfrm>
          <a:prstGeom prst="rect">
            <a:avLst/>
          </a:prstGeom>
        </p:spPr>
      </p:pic>
      <p:pic>
        <p:nvPicPr>
          <p:cNvPr id="36" name="Graphic 35" descr="Sustainability outline">
            <a:extLst>
              <a:ext uri="{FF2B5EF4-FFF2-40B4-BE49-F238E27FC236}">
                <a16:creationId xmlns:a16="http://schemas.microsoft.com/office/drawing/2014/main" id="{D053D428-6C9B-87A2-D7D5-F60BD11556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8200" y="3086100"/>
            <a:ext cx="685800" cy="685800"/>
          </a:xfrm>
          <a:prstGeom prst="rect">
            <a:avLst/>
          </a:prstGeom>
        </p:spPr>
      </p:pic>
      <p:pic>
        <p:nvPicPr>
          <p:cNvPr id="38" name="Picture 37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3FE7E02D-3571-C8D4-B8EC-57A3F76A74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890606"/>
            <a:ext cx="685800" cy="685800"/>
          </a:xfrm>
          <a:prstGeom prst="rect">
            <a:avLst/>
          </a:prstGeom>
        </p:spPr>
      </p:pic>
      <p:pic>
        <p:nvPicPr>
          <p:cNvPr id="40" name="Picture 39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378089FA-7A28-D7B4-66A4-9928F0F360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695112"/>
            <a:ext cx="685800" cy="685800"/>
          </a:xfrm>
          <a:prstGeom prst="rect">
            <a:avLst/>
          </a:prstGeom>
        </p:spPr>
      </p:pic>
      <p:pic>
        <p:nvPicPr>
          <p:cNvPr id="44" name="Picture 43" descr="A silhouette of a car&#10;&#10;AI-generated content may be incorrect.">
            <a:extLst>
              <a:ext uri="{FF2B5EF4-FFF2-40B4-BE49-F238E27FC236}">
                <a16:creationId xmlns:a16="http://schemas.microsoft.com/office/drawing/2014/main" id="{26F57441-5F0D-6F9B-0FAB-31FBE97855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84" y="5635176"/>
            <a:ext cx="949235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9448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7A1D91-A858-ED97-F59F-2A36067E1B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8715215-4D81-83E7-E081-35D9F338C80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7F1200-3294-9380-3B4F-C3D9AF77B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CCA94E-F9CE-728A-9A40-88F3D2CA6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Pakistan Association of Automotive Parts &amp; Accessories Manufacturers (PAAPAM)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7B7B7A-A186-4CC7-89AE-DA6638D01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2D7BE-EA01-4ABA-9A1B-A5F596D64772}" type="slidenum">
              <a:rPr lang="en-US" smtClean="0"/>
              <a:t>42</a:t>
            </a:fld>
            <a:endParaRPr lang="en-US"/>
          </a:p>
        </p:txBody>
      </p:sp>
      <p:pic>
        <p:nvPicPr>
          <p:cNvPr id="7" name="Picture 6" descr="A black and white hexagon with white letters&#10;&#10;AI-generated content may be incorrect.">
            <a:extLst>
              <a:ext uri="{FF2B5EF4-FFF2-40B4-BE49-F238E27FC236}">
                <a16:creationId xmlns:a16="http://schemas.microsoft.com/office/drawing/2014/main" id="{10D6701A-74E7-4988-AB94-5605D85FB3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902" y="383140"/>
            <a:ext cx="970998" cy="92476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D99C0CC-8432-05CB-EC9A-6CE475BDB836}"/>
              </a:ext>
            </a:extLst>
          </p:cNvPr>
          <p:cNvSpPr/>
          <p:nvPr/>
        </p:nvSpPr>
        <p:spPr>
          <a:xfrm>
            <a:off x="0" y="0"/>
            <a:ext cx="542942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7D0926A-AC32-01B2-2B03-45333CAAF03E}"/>
              </a:ext>
            </a:extLst>
          </p:cNvPr>
          <p:cNvSpPr txBox="1">
            <a:spLocks/>
          </p:cNvSpPr>
          <p:nvPr/>
        </p:nvSpPr>
        <p:spPr>
          <a:xfrm>
            <a:off x="838199" y="1415023"/>
            <a:ext cx="4371475" cy="483991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6200">
                <a:solidFill>
                  <a:schemeClr val="bg1"/>
                </a:solidFill>
                <a:latin typeface="Bodoni MT" panose="02070603080606020203" pitchFamily="18" charset="0"/>
              </a:rPr>
              <a:t>PAAPAM’s</a:t>
            </a:r>
          </a:p>
          <a:p>
            <a:pPr algn="l"/>
            <a:r>
              <a:rPr lang="en-US" sz="4100">
                <a:solidFill>
                  <a:schemeClr val="bg1"/>
                </a:solidFill>
                <a:latin typeface="Bodoni MT" panose="02070603080606020203" pitchFamily="18" charset="0"/>
              </a:rPr>
              <a:t>Recommendations</a:t>
            </a:r>
          </a:p>
          <a:p>
            <a:pPr algn="l"/>
            <a:endParaRPr lang="en-US">
              <a:solidFill>
                <a:schemeClr val="bg1"/>
              </a:solidFill>
              <a:latin typeface="Bodoni MT" panose="02070603080606020203" pitchFamily="18" charset="0"/>
            </a:endParaRPr>
          </a:p>
        </p:txBody>
      </p:sp>
      <p:pic>
        <p:nvPicPr>
          <p:cNvPr id="17" name="Content Placeholder 16" descr="A car on a wet street&#10;&#10;AI-generated content may be incorrect.">
            <a:extLst>
              <a:ext uri="{FF2B5EF4-FFF2-40B4-BE49-F238E27FC236}">
                <a16:creationId xmlns:a16="http://schemas.microsoft.com/office/drawing/2014/main" id="{AF0140D3-F2B6-4D65-686B-F2637EF3BC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3" b="14750"/>
          <a:stretch>
            <a:fillRect/>
          </a:stretch>
        </p:blipFill>
        <p:spPr>
          <a:xfrm>
            <a:off x="5429428" y="-114300"/>
            <a:ext cx="6961786" cy="7038975"/>
          </a:xfr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499ADE8-A376-44A3-EE0C-D5E971171374}"/>
              </a:ext>
            </a:extLst>
          </p:cNvPr>
          <p:cNvSpPr/>
          <p:nvPr/>
        </p:nvSpPr>
        <p:spPr>
          <a:xfrm>
            <a:off x="6829979" y="1019175"/>
            <a:ext cx="280987" cy="17906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215900">
              <a:schemeClr val="bg1">
                <a:lumMod val="75000"/>
                <a:alpha val="19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tx1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/>
            <a:endParaRPr lang="en-US" sz="1050">
              <a:solidFill>
                <a:schemeClr val="tx1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/>
            <a:r>
              <a:rPr lang="en-US" sz="1050"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AUTO PARTS</a:t>
            </a:r>
          </a:p>
        </p:txBody>
      </p:sp>
      <p:pic>
        <p:nvPicPr>
          <p:cNvPr id="20" name="Picture 19" descr="A black and white hexagon with white letters&#10;&#10;AI-generated content may be incorrect.">
            <a:extLst>
              <a:ext uri="{FF2B5EF4-FFF2-40B4-BE49-F238E27FC236}">
                <a16:creationId xmlns:a16="http://schemas.microsoft.com/office/drawing/2014/main" id="{0965762C-E9C3-835C-941F-76094B47FD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935" y="1019175"/>
            <a:ext cx="328865" cy="313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59716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70F15-2403-AC3B-C069-70F9B5AC4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PAAPAM’s Strategic Recommendations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B0518C-A913-DEF5-603E-DA7655B52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Pakistan Association of Automotive Parts &amp; Accessories Manufacturers (PAAPAM)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41F1EF-57DC-E935-3A9F-E734D19EA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2D7BE-EA01-4ABA-9A1B-A5F596D64772}" type="slidenum">
              <a:rPr lang="en-US" smtClean="0"/>
              <a:t>43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91BB0F-8094-EC59-712C-6A8667816FF5}"/>
              </a:ext>
            </a:extLst>
          </p:cNvPr>
          <p:cNvSpPr/>
          <p:nvPr/>
        </p:nvSpPr>
        <p:spPr>
          <a:xfrm>
            <a:off x="838200" y="1725930"/>
            <a:ext cx="4579620" cy="40690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b="1">
                <a:solidFill>
                  <a:schemeClr val="tx1"/>
                </a:solidFill>
              </a:rPr>
              <a:t>Immediate Actions</a:t>
            </a:r>
          </a:p>
          <a:p>
            <a:endParaRPr lang="en-US" b="1">
              <a:solidFill>
                <a:schemeClr val="tx1"/>
              </a:solidFill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>
                <a:solidFill>
                  <a:schemeClr val="tx1"/>
                </a:solidFill>
              </a:rPr>
              <a:t>Suspend NTP 2025-30 tariff flattening for autos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>
                <a:solidFill>
                  <a:schemeClr val="tx1"/>
                </a:solidFill>
              </a:rPr>
              <a:t>Regulate used car imports via mandatory JAAI certification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>
                <a:solidFill>
                  <a:schemeClr val="tx1"/>
                </a:solidFill>
              </a:rPr>
              <a:t>Pilot vehicle scrappage policy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>
                <a:solidFill>
                  <a:schemeClr val="tx1"/>
                </a:solidFill>
              </a:rPr>
              <a:t>Targeted auto financing support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>
                <a:solidFill>
                  <a:schemeClr val="tx1"/>
                </a:solidFill>
              </a:rPr>
              <a:t>Freeze policy changes until FY27 to restore investor confidence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>
                <a:solidFill>
                  <a:schemeClr val="tx1"/>
                </a:solidFill>
              </a:rPr>
              <a:t>Immediate relief for SMEs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9B7D70-3C5A-E2EF-FB1D-3BDC1ECF0B72}"/>
              </a:ext>
            </a:extLst>
          </p:cNvPr>
          <p:cNvSpPr/>
          <p:nvPr/>
        </p:nvSpPr>
        <p:spPr>
          <a:xfrm>
            <a:off x="7102032" y="1725930"/>
            <a:ext cx="4579620" cy="4069080"/>
          </a:xfrm>
          <a:prstGeom prst="rect">
            <a:avLst/>
          </a:prstGeom>
          <a:solidFill>
            <a:srgbClr val="8E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b="1">
                <a:solidFill>
                  <a:schemeClr val="bg1"/>
                </a:solidFill>
              </a:rPr>
              <a:t>AIDEP 2026 Framework</a:t>
            </a:r>
          </a:p>
          <a:p>
            <a:endParaRPr lang="en-US" b="1">
              <a:solidFill>
                <a:schemeClr val="bg1"/>
              </a:solidFill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>
                <a:solidFill>
                  <a:schemeClr val="bg1"/>
                </a:solidFill>
              </a:rPr>
              <a:t>Permanent ban on used car imports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>
                <a:solidFill>
                  <a:schemeClr val="bg1"/>
                </a:solidFill>
              </a:rPr>
              <a:t>Legislate cascading tariff structure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>
                <a:solidFill>
                  <a:schemeClr val="bg1"/>
                </a:solidFill>
              </a:rPr>
              <a:t>Make scrappage policy permanent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>
                <a:solidFill>
                  <a:schemeClr val="bg1"/>
                </a:solidFill>
              </a:rPr>
              <a:t>Double auto-credit penetration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>
                <a:solidFill>
                  <a:schemeClr val="bg1"/>
                </a:solidFill>
              </a:rPr>
              <a:t>Introduce export integration targets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>
                <a:solidFill>
                  <a:schemeClr val="bg1"/>
                </a:solidFill>
              </a:rPr>
              <a:t>Offset lower duties via scale-driven VAT &amp; income tax gains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>
                <a:solidFill>
                  <a:schemeClr val="bg1"/>
                </a:solidFill>
              </a:rPr>
              <a:t>Institutionalize policy stability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>
                <a:solidFill>
                  <a:schemeClr val="bg1"/>
                </a:solidFill>
              </a:rPr>
              <a:t>Localize EV/Hybrid technology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>
                <a:solidFill>
                  <a:schemeClr val="bg1"/>
                </a:solidFill>
              </a:rPr>
              <a:t>3S obligation for imported models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C5CD15-1F0E-579B-C883-F4BACE81FDE7}"/>
              </a:ext>
            </a:extLst>
          </p:cNvPr>
          <p:cNvSpPr txBox="1"/>
          <p:nvPr/>
        </p:nvSpPr>
        <p:spPr>
          <a:xfrm>
            <a:off x="838200" y="1356598"/>
            <a:ext cx="1638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Now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C45D8A-EAE5-58D2-B57A-D145090E787C}"/>
              </a:ext>
            </a:extLst>
          </p:cNvPr>
          <p:cNvSpPr txBox="1"/>
          <p:nvPr/>
        </p:nvSpPr>
        <p:spPr>
          <a:xfrm>
            <a:off x="6615896" y="1314084"/>
            <a:ext cx="1638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Next</a:t>
            </a:r>
          </a:p>
        </p:txBody>
      </p:sp>
      <p:sp>
        <p:nvSpPr>
          <p:cNvPr id="10" name="Arrow: Chevron 9">
            <a:extLst>
              <a:ext uri="{FF2B5EF4-FFF2-40B4-BE49-F238E27FC236}">
                <a16:creationId xmlns:a16="http://schemas.microsoft.com/office/drawing/2014/main" id="{039111A0-F4C6-4E24-F52C-916D0F48AE99}"/>
              </a:ext>
            </a:extLst>
          </p:cNvPr>
          <p:cNvSpPr/>
          <p:nvPr/>
        </p:nvSpPr>
        <p:spPr>
          <a:xfrm>
            <a:off x="6057418" y="2914650"/>
            <a:ext cx="674370" cy="845820"/>
          </a:xfrm>
          <a:prstGeom prst="chevron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7713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0B66C4-F9A8-6196-6C5D-6750CB33CA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3">
            <a:extLst>
              <a:ext uri="{FF2B5EF4-FFF2-40B4-BE49-F238E27FC236}">
                <a16:creationId xmlns:a16="http://schemas.microsoft.com/office/drawing/2014/main" id="{97B2FFEA-3B0D-4271-3BA1-8ECAE8E16F11}"/>
              </a:ext>
            </a:extLst>
          </p:cNvPr>
          <p:cNvSpPr txBox="1"/>
          <p:nvPr/>
        </p:nvSpPr>
        <p:spPr>
          <a:xfrm>
            <a:off x="-157655" y="0"/>
            <a:ext cx="12191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altLang="zh-CN" sz="3600" b="1" dirty="0">
                <a:solidFill>
                  <a:srgbClr val="002060"/>
                </a:solidFill>
                <a:latin typeface="Franklin Gothic Demi Cond" panose="020B0706030402020204" pitchFamily="34" charset="0"/>
                <a:ea typeface="微软雅黑" panose="020B0503020204020204" charset="-122"/>
                <a:cs typeface="Arial" panose="020B0604020202020204" pitchFamily="34" charset="0"/>
              </a:rPr>
              <a:t>AUTOMOBILE PARTS PRODUCED IN PAKISTAN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8B9BF161-7DB0-A8BE-B581-D0A31AB64B73}"/>
              </a:ext>
            </a:extLst>
          </p:cNvPr>
          <p:cNvSpPr/>
          <p:nvPr/>
        </p:nvSpPr>
        <p:spPr>
          <a:xfrm>
            <a:off x="3149741" y="655593"/>
            <a:ext cx="8341658" cy="70340"/>
          </a:xfrm>
          <a:prstGeom prst="rect">
            <a:avLst/>
          </a:prstGeom>
          <a:solidFill>
            <a:srgbClr val="25B1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noAutofit/>
          </a:bodyPr>
          <a:lstStyle/>
          <a:p>
            <a:pPr algn="ctr">
              <a:defRPr/>
            </a:pPr>
            <a:endParaRPr kumimoji="1" lang="zh-CN" altLang="en-US" sz="4000">
              <a:solidFill>
                <a:prstClr val="white"/>
              </a:solidFill>
            </a:endParaRPr>
          </a:p>
        </p:txBody>
      </p:sp>
      <p:sp>
        <p:nvSpPr>
          <p:cNvPr id="14" name="矩形 16">
            <a:extLst>
              <a:ext uri="{FF2B5EF4-FFF2-40B4-BE49-F238E27FC236}">
                <a16:creationId xmlns:a16="http://schemas.microsoft.com/office/drawing/2014/main" id="{3B240114-C4E3-8A17-2193-030369C00DC3}"/>
              </a:ext>
            </a:extLst>
          </p:cNvPr>
          <p:cNvSpPr/>
          <p:nvPr/>
        </p:nvSpPr>
        <p:spPr>
          <a:xfrm>
            <a:off x="729269" y="653714"/>
            <a:ext cx="2420472" cy="69822"/>
          </a:xfrm>
          <a:prstGeom prst="rect">
            <a:avLst/>
          </a:prstGeom>
          <a:solidFill>
            <a:srgbClr val="121E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noAutofit/>
          </a:bodyPr>
          <a:lstStyle/>
          <a:p>
            <a:pPr algn="ctr">
              <a:defRPr/>
            </a:pPr>
            <a:endParaRPr kumimoji="1" lang="zh-CN" altLang="en-US" sz="4000">
              <a:solidFill>
                <a:prstClr val="white"/>
              </a:solidFill>
            </a:endParaRPr>
          </a:p>
        </p:txBody>
      </p:sp>
      <p:sp>
        <p:nvSpPr>
          <p:cNvPr id="2" name="Slide Number Placeholder 7">
            <a:extLst>
              <a:ext uri="{FF2B5EF4-FFF2-40B4-BE49-F238E27FC236}">
                <a16:creationId xmlns:a16="http://schemas.microsoft.com/office/drawing/2014/main" id="{84AEB037-3662-3AF9-2F74-6289FD4BDD82}"/>
              </a:ext>
            </a:extLst>
          </p:cNvPr>
          <p:cNvSpPr txBox="1">
            <a:spLocks/>
          </p:cNvSpPr>
          <p:nvPr/>
        </p:nvSpPr>
        <p:spPr>
          <a:xfrm>
            <a:off x="8159191" y="6356352"/>
            <a:ext cx="364601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2B8CA5-8336-4493-B861-BF8DE67587AA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7C74BC-38FA-3B2A-36C1-48F784C889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2603" y="3261177"/>
            <a:ext cx="1355898" cy="82663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43F5FBE-0EEF-64DC-1ED9-BCF6D944D15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22250" y="1098549"/>
            <a:ext cx="11722100" cy="5135778"/>
            <a:chOff x="140" y="692"/>
            <a:chExt cx="7384" cy="3312"/>
          </a:xfrm>
        </p:grpSpPr>
        <p:sp>
          <p:nvSpPr>
            <p:cNvPr id="6" name="AutoShape 3">
              <a:extLst>
                <a:ext uri="{FF2B5EF4-FFF2-40B4-BE49-F238E27FC236}">
                  <a16:creationId xmlns:a16="http://schemas.microsoft.com/office/drawing/2014/main" id="{DA1C4F33-7DDF-EE3C-B6A7-BA594443A24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40" y="692"/>
              <a:ext cx="7384" cy="3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8" name="Picture 5">
              <a:extLst>
                <a:ext uri="{FF2B5EF4-FFF2-40B4-BE49-F238E27FC236}">
                  <a16:creationId xmlns:a16="http://schemas.microsoft.com/office/drawing/2014/main" id="{9787834E-5640-066A-69CE-0416E4AAFF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1" y="703"/>
              <a:ext cx="2107" cy="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6">
              <a:extLst>
                <a:ext uri="{FF2B5EF4-FFF2-40B4-BE49-F238E27FC236}">
                  <a16:creationId xmlns:a16="http://schemas.microsoft.com/office/drawing/2014/main" id="{464AAEC8-C541-6192-BD37-EF4C27728D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1" y="703"/>
              <a:ext cx="2107" cy="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7">
              <a:extLst>
                <a:ext uri="{FF2B5EF4-FFF2-40B4-BE49-F238E27FC236}">
                  <a16:creationId xmlns:a16="http://schemas.microsoft.com/office/drawing/2014/main" id="{DF8C8B81-0E14-41F0-A3DA-12F58A4F6C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3" y="697"/>
              <a:ext cx="2115" cy="603"/>
            </a:xfrm>
            <a:prstGeom prst="rect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5" name="Picture 8">
              <a:extLst>
                <a:ext uri="{FF2B5EF4-FFF2-40B4-BE49-F238E27FC236}">
                  <a16:creationId xmlns:a16="http://schemas.microsoft.com/office/drawing/2014/main" id="{EC109C91-44B6-4844-A1F7-70DED63D8B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" y="697"/>
              <a:ext cx="1547" cy="5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Rectangle 9">
              <a:extLst>
                <a:ext uri="{FF2B5EF4-FFF2-40B4-BE49-F238E27FC236}">
                  <a16:creationId xmlns:a16="http://schemas.microsoft.com/office/drawing/2014/main" id="{E8BFAE36-A5D5-4612-464B-B6FB08A713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6" y="692"/>
              <a:ext cx="1554" cy="603"/>
            </a:xfrm>
            <a:prstGeom prst="rect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7" name="Picture 10">
              <a:extLst>
                <a:ext uri="{FF2B5EF4-FFF2-40B4-BE49-F238E27FC236}">
                  <a16:creationId xmlns:a16="http://schemas.microsoft.com/office/drawing/2014/main" id="{63B55468-5833-C1F1-0D3C-ED89755B25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" y="2057"/>
              <a:ext cx="1562" cy="5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ectangle 11">
              <a:extLst>
                <a:ext uri="{FF2B5EF4-FFF2-40B4-BE49-F238E27FC236}">
                  <a16:creationId xmlns:a16="http://schemas.microsoft.com/office/drawing/2014/main" id="{06E44566-DF6A-8DAB-2EFF-B2E9F4BBE2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0" y="2052"/>
              <a:ext cx="1570" cy="539"/>
            </a:xfrm>
            <a:prstGeom prst="rect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9" name="Picture 12">
              <a:extLst>
                <a:ext uri="{FF2B5EF4-FFF2-40B4-BE49-F238E27FC236}">
                  <a16:creationId xmlns:a16="http://schemas.microsoft.com/office/drawing/2014/main" id="{4FBBFAF0-8C50-ACAA-FD0C-0E6517AFBF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1" y="1369"/>
              <a:ext cx="1259" cy="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Rectangle 13">
              <a:extLst>
                <a:ext uri="{FF2B5EF4-FFF2-40B4-BE49-F238E27FC236}">
                  <a16:creationId xmlns:a16="http://schemas.microsoft.com/office/drawing/2014/main" id="{A01E09E8-DC05-A815-97E5-0FB117C38F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3" y="1364"/>
              <a:ext cx="1267" cy="630"/>
            </a:xfrm>
            <a:prstGeom prst="rect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1" name="Picture 14">
              <a:extLst>
                <a:ext uri="{FF2B5EF4-FFF2-40B4-BE49-F238E27FC236}">
                  <a16:creationId xmlns:a16="http://schemas.microsoft.com/office/drawing/2014/main" id="{15FF29AE-6574-DE5B-23C2-B145DC0F70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8" y="708"/>
              <a:ext cx="1445" cy="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Rectangle 15">
              <a:extLst>
                <a:ext uri="{FF2B5EF4-FFF2-40B4-BE49-F238E27FC236}">
                  <a16:creationId xmlns:a16="http://schemas.microsoft.com/office/drawing/2014/main" id="{DC2113AD-3B62-E993-F070-14096DD5D0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0" y="703"/>
              <a:ext cx="1453" cy="597"/>
            </a:xfrm>
            <a:prstGeom prst="rect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3" name="Picture 16">
              <a:extLst>
                <a:ext uri="{FF2B5EF4-FFF2-40B4-BE49-F238E27FC236}">
                  <a16:creationId xmlns:a16="http://schemas.microsoft.com/office/drawing/2014/main" id="{3C3B164A-0B60-1991-2B02-1970AAE6C7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1" y="2062"/>
              <a:ext cx="1259" cy="5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7">
              <a:extLst>
                <a:ext uri="{FF2B5EF4-FFF2-40B4-BE49-F238E27FC236}">
                  <a16:creationId xmlns:a16="http://schemas.microsoft.com/office/drawing/2014/main" id="{9C963736-5DFE-810A-62AA-2889755F30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1" y="2062"/>
              <a:ext cx="1259" cy="5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Rectangle 18">
              <a:extLst>
                <a:ext uri="{FF2B5EF4-FFF2-40B4-BE49-F238E27FC236}">
                  <a16:creationId xmlns:a16="http://schemas.microsoft.com/office/drawing/2014/main" id="{17497A82-CC78-8E6A-3C56-781B4D3392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3" y="2057"/>
              <a:ext cx="1267" cy="534"/>
            </a:xfrm>
            <a:prstGeom prst="rect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6" name="Picture 19">
              <a:extLst>
                <a:ext uri="{FF2B5EF4-FFF2-40B4-BE49-F238E27FC236}">
                  <a16:creationId xmlns:a16="http://schemas.microsoft.com/office/drawing/2014/main" id="{50308BDB-BE6C-05D2-F6C2-36B46FF375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1" y="2052"/>
              <a:ext cx="932" cy="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Rectangle 20">
              <a:extLst>
                <a:ext uri="{FF2B5EF4-FFF2-40B4-BE49-F238E27FC236}">
                  <a16:creationId xmlns:a16="http://schemas.microsoft.com/office/drawing/2014/main" id="{897F295B-8818-3671-7934-0514A50256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3" y="2046"/>
              <a:ext cx="940" cy="545"/>
            </a:xfrm>
            <a:prstGeom prst="rect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8" name="Picture 21">
              <a:extLst>
                <a:ext uri="{FF2B5EF4-FFF2-40B4-BE49-F238E27FC236}">
                  <a16:creationId xmlns:a16="http://schemas.microsoft.com/office/drawing/2014/main" id="{88BE6F16-82E4-283B-E86F-C637AD9F38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0" y="708"/>
              <a:ext cx="2005" cy="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Rectangle 22">
              <a:extLst>
                <a:ext uri="{FF2B5EF4-FFF2-40B4-BE49-F238E27FC236}">
                  <a16:creationId xmlns:a16="http://schemas.microsoft.com/office/drawing/2014/main" id="{3F149857-8C69-A7D8-2612-A0E546F870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2" y="703"/>
              <a:ext cx="2013" cy="597"/>
            </a:xfrm>
            <a:prstGeom prst="rect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30" name="Picture 23">
              <a:extLst>
                <a:ext uri="{FF2B5EF4-FFF2-40B4-BE49-F238E27FC236}">
                  <a16:creationId xmlns:a16="http://schemas.microsoft.com/office/drawing/2014/main" id="{FD90B163-FE98-B573-A9C1-DDF69B7C52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0" y="1375"/>
              <a:ext cx="2005" cy="6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Rectangle 24">
              <a:extLst>
                <a:ext uri="{FF2B5EF4-FFF2-40B4-BE49-F238E27FC236}">
                  <a16:creationId xmlns:a16="http://schemas.microsoft.com/office/drawing/2014/main" id="{789D3CD1-CB9F-E117-F3DA-0A5401ED50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2" y="1369"/>
              <a:ext cx="2013" cy="625"/>
            </a:xfrm>
            <a:prstGeom prst="rect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32" name="Picture 25">
              <a:extLst>
                <a:ext uri="{FF2B5EF4-FFF2-40B4-BE49-F238E27FC236}">
                  <a16:creationId xmlns:a16="http://schemas.microsoft.com/office/drawing/2014/main" id="{59E3F86A-6D52-A0BC-B805-BD6DCF4CE7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6" y="1369"/>
              <a:ext cx="1259" cy="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Rectangle 26">
              <a:extLst>
                <a:ext uri="{FF2B5EF4-FFF2-40B4-BE49-F238E27FC236}">
                  <a16:creationId xmlns:a16="http://schemas.microsoft.com/office/drawing/2014/main" id="{ADA845CD-BBA3-C1F6-2A50-F6D460C10C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8" y="1364"/>
              <a:ext cx="1267" cy="630"/>
            </a:xfrm>
            <a:prstGeom prst="rect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34" name="Picture 27">
              <a:extLst>
                <a:ext uri="{FF2B5EF4-FFF2-40B4-BE49-F238E27FC236}">
                  <a16:creationId xmlns:a16="http://schemas.microsoft.com/office/drawing/2014/main" id="{CB0931F7-6AB2-926B-72B8-5708766161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6" y="2057"/>
              <a:ext cx="1259" cy="5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" name="Rectangle 28">
              <a:extLst>
                <a:ext uri="{FF2B5EF4-FFF2-40B4-BE49-F238E27FC236}">
                  <a16:creationId xmlns:a16="http://schemas.microsoft.com/office/drawing/2014/main" id="{F7DE3074-5511-0AE4-10E7-395CFBC1EF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8" y="2052"/>
              <a:ext cx="1267" cy="539"/>
            </a:xfrm>
            <a:prstGeom prst="rect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36" name="Picture 29">
              <a:extLst>
                <a:ext uri="{FF2B5EF4-FFF2-40B4-BE49-F238E27FC236}">
                  <a16:creationId xmlns:a16="http://schemas.microsoft.com/office/drawing/2014/main" id="{6C625F2E-73CB-3CD1-D250-140C62FA13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" y="1375"/>
              <a:ext cx="1562" cy="6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Rectangle 30">
              <a:extLst>
                <a:ext uri="{FF2B5EF4-FFF2-40B4-BE49-F238E27FC236}">
                  <a16:creationId xmlns:a16="http://schemas.microsoft.com/office/drawing/2014/main" id="{C5945C4B-663B-2A8E-AA40-6872999140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0" y="1369"/>
              <a:ext cx="1570" cy="625"/>
            </a:xfrm>
            <a:prstGeom prst="rect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38" name="Picture 31">
              <a:extLst>
                <a:ext uri="{FF2B5EF4-FFF2-40B4-BE49-F238E27FC236}">
                  <a16:creationId xmlns:a16="http://schemas.microsoft.com/office/drawing/2014/main" id="{CF5247F5-A442-4A8B-D8E4-9364CAD956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1" y="1369"/>
              <a:ext cx="909" cy="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" name="Rectangle 32">
              <a:extLst>
                <a:ext uri="{FF2B5EF4-FFF2-40B4-BE49-F238E27FC236}">
                  <a16:creationId xmlns:a16="http://schemas.microsoft.com/office/drawing/2014/main" id="{5E9B5003-0823-F0BB-66A3-E918F6DA1F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3" y="1364"/>
              <a:ext cx="917" cy="630"/>
            </a:xfrm>
            <a:prstGeom prst="rect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40" name="Picture 33">
              <a:extLst>
                <a:ext uri="{FF2B5EF4-FFF2-40B4-BE49-F238E27FC236}">
                  <a16:creationId xmlns:a16="http://schemas.microsoft.com/office/drawing/2014/main" id="{9AF484F4-9ABA-495F-20B3-434F227785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" y="3353"/>
              <a:ext cx="7376" cy="6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" name="Rectangle 34">
              <a:extLst>
                <a:ext uri="{FF2B5EF4-FFF2-40B4-BE49-F238E27FC236}">
                  <a16:creationId xmlns:a16="http://schemas.microsoft.com/office/drawing/2014/main" id="{CA9A3F70-A039-561A-F227-4DC676D396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0" y="3348"/>
              <a:ext cx="7384" cy="656"/>
            </a:xfrm>
            <a:prstGeom prst="rect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42" name="Picture 35">
              <a:extLst>
                <a:ext uri="{FF2B5EF4-FFF2-40B4-BE49-F238E27FC236}">
                  <a16:creationId xmlns:a16="http://schemas.microsoft.com/office/drawing/2014/main" id="{A153C11B-5950-816C-22C0-98B98105CC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" y="2623"/>
              <a:ext cx="1562" cy="6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" name="Rectangle 36">
              <a:extLst>
                <a:ext uri="{FF2B5EF4-FFF2-40B4-BE49-F238E27FC236}">
                  <a16:creationId xmlns:a16="http://schemas.microsoft.com/office/drawing/2014/main" id="{0F3C6F7C-8F52-E99D-6BAB-38F92513FC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0" y="2618"/>
              <a:ext cx="1570" cy="682"/>
            </a:xfrm>
            <a:prstGeom prst="rect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44" name="Picture 37">
              <a:extLst>
                <a:ext uri="{FF2B5EF4-FFF2-40B4-BE49-F238E27FC236}">
                  <a16:creationId xmlns:a16="http://schemas.microsoft.com/office/drawing/2014/main" id="{A676F71E-4802-5AE3-20DB-B3D07DCC3D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0" y="2036"/>
              <a:ext cx="1119" cy="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38">
              <a:extLst>
                <a:ext uri="{FF2B5EF4-FFF2-40B4-BE49-F238E27FC236}">
                  <a16:creationId xmlns:a16="http://schemas.microsoft.com/office/drawing/2014/main" id="{C64E9FEA-9807-36BF-A701-C6C71D2C06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2" y="2052"/>
              <a:ext cx="1119" cy="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Rectangle 39">
              <a:extLst>
                <a:ext uri="{FF2B5EF4-FFF2-40B4-BE49-F238E27FC236}">
                  <a16:creationId xmlns:a16="http://schemas.microsoft.com/office/drawing/2014/main" id="{B1E408B4-7364-34A9-73B0-09EBB80BFC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2" y="2046"/>
              <a:ext cx="1119" cy="545"/>
            </a:xfrm>
            <a:prstGeom prst="rect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47" name="Picture 40">
              <a:extLst>
                <a:ext uri="{FF2B5EF4-FFF2-40B4-BE49-F238E27FC236}">
                  <a16:creationId xmlns:a16="http://schemas.microsoft.com/office/drawing/2014/main" id="{459870CF-EF18-6574-3A0D-39451E4849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1" y="2623"/>
              <a:ext cx="1259" cy="6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Rectangle 41">
              <a:extLst>
                <a:ext uri="{FF2B5EF4-FFF2-40B4-BE49-F238E27FC236}">
                  <a16:creationId xmlns:a16="http://schemas.microsoft.com/office/drawing/2014/main" id="{27442411-F125-4579-A1CC-99D307F0BE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3" y="2618"/>
              <a:ext cx="1267" cy="682"/>
            </a:xfrm>
            <a:prstGeom prst="rect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49" name="Picture 42">
              <a:extLst>
                <a:ext uri="{FF2B5EF4-FFF2-40B4-BE49-F238E27FC236}">
                  <a16:creationId xmlns:a16="http://schemas.microsoft.com/office/drawing/2014/main" id="{DB35F7E3-984C-F8CA-9E5F-D3A73E91E8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0" y="2618"/>
              <a:ext cx="1275" cy="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" name="Rectangle 43">
              <a:extLst>
                <a:ext uri="{FF2B5EF4-FFF2-40B4-BE49-F238E27FC236}">
                  <a16:creationId xmlns:a16="http://schemas.microsoft.com/office/drawing/2014/main" id="{751001FF-30E3-67E4-2419-8C70171E5E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33" y="2613"/>
              <a:ext cx="1282" cy="693"/>
            </a:xfrm>
            <a:prstGeom prst="rect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51" name="Picture 44">
              <a:extLst>
                <a:ext uri="{FF2B5EF4-FFF2-40B4-BE49-F238E27FC236}">
                  <a16:creationId xmlns:a16="http://schemas.microsoft.com/office/drawing/2014/main" id="{A0290550-670B-58D3-46A2-CFF61E0BAC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1" y="2623"/>
              <a:ext cx="1787" cy="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" name="Rectangle 45">
              <a:extLst>
                <a:ext uri="{FF2B5EF4-FFF2-40B4-BE49-F238E27FC236}">
                  <a16:creationId xmlns:a16="http://schemas.microsoft.com/office/drawing/2014/main" id="{C6548D53-689B-23A6-9BAE-18728B7696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3" y="2618"/>
              <a:ext cx="1795" cy="693"/>
            </a:xfrm>
            <a:prstGeom prst="rect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53" name="Picture 46">
              <a:extLst>
                <a:ext uri="{FF2B5EF4-FFF2-40B4-BE49-F238E27FC236}">
                  <a16:creationId xmlns:a16="http://schemas.microsoft.com/office/drawing/2014/main" id="{3367EC2D-4029-08DC-F6DF-F825CF8C51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6" y="2628"/>
              <a:ext cx="1127" cy="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" name="Rectangle 47">
              <a:extLst>
                <a:ext uri="{FF2B5EF4-FFF2-40B4-BE49-F238E27FC236}">
                  <a16:creationId xmlns:a16="http://schemas.microsoft.com/office/drawing/2014/main" id="{9CFEB5B5-804F-FE23-C492-05D0261EDF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58" y="2623"/>
              <a:ext cx="1135" cy="677"/>
            </a:xfrm>
            <a:prstGeom prst="rect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Rectangle 39">
              <a:extLst>
                <a:ext uri="{FF2B5EF4-FFF2-40B4-BE49-F238E27FC236}">
                  <a16:creationId xmlns:a16="http://schemas.microsoft.com/office/drawing/2014/main" id="{76D937B6-9CA1-E20C-0368-6A34846DBA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17" y="2046"/>
              <a:ext cx="868" cy="545"/>
            </a:xfrm>
            <a:prstGeom prst="rect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6" name="Action Button: Go Home 55">
            <a:hlinkClick r:id="rId27" action="ppaction://hlinksldjump" highlightClick="1"/>
            <a:extLst>
              <a:ext uri="{FF2B5EF4-FFF2-40B4-BE49-F238E27FC236}">
                <a16:creationId xmlns:a16="http://schemas.microsoft.com/office/drawing/2014/main" id="{D2659767-71D7-3568-4D55-18004873BEDF}"/>
              </a:ext>
            </a:extLst>
          </p:cNvPr>
          <p:cNvSpPr/>
          <p:nvPr/>
        </p:nvSpPr>
        <p:spPr>
          <a:xfrm>
            <a:off x="11669086" y="117446"/>
            <a:ext cx="310393" cy="26005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B796F0-CB98-6AFD-46BB-AAFD68BE2479}"/>
              </a:ext>
            </a:extLst>
          </p:cNvPr>
          <p:cNvSpPr txBox="1"/>
          <p:nvPr/>
        </p:nvSpPr>
        <p:spPr>
          <a:xfrm>
            <a:off x="0" y="6236724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Franklin Gothic Demi Cond" panose="020B0706030402020204" pitchFamily="34" charset="0"/>
              </a:rPr>
              <a:t>Auto parts exports exceed US$ 200m under multiple HS codes</a:t>
            </a:r>
          </a:p>
        </p:txBody>
      </p:sp>
    </p:spTree>
    <p:extLst>
      <p:ext uri="{BB962C8B-B14F-4D97-AF65-F5344CB8AC3E}">
        <p14:creationId xmlns:p14="http://schemas.microsoft.com/office/powerpoint/2010/main" val="2925756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C23AE37-FC90-4D15-BB55-D5CADA40ACA8}"/>
              </a:ext>
            </a:extLst>
          </p:cNvPr>
          <p:cNvSpPr/>
          <p:nvPr/>
        </p:nvSpPr>
        <p:spPr>
          <a:xfrm>
            <a:off x="0" y="0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</a:rPr>
              <a:t>Major Localized Parts: Contributing towards Make in Pakistan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27664234-70F6-4CE6-949C-863ECF9724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099" y="864806"/>
            <a:ext cx="11691380" cy="5953439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numCol="3">
            <a:no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Franklin Gothic Demi Cond" panose="020B0706030402020204" pitchFamily="34" charset="0"/>
              </a:rPr>
              <a:t>Starter</a:t>
            </a:r>
          </a:p>
          <a:p>
            <a:r>
              <a:rPr lang="en-US" sz="2000" dirty="0">
                <a:solidFill>
                  <a:schemeClr val="tx1"/>
                </a:solidFill>
                <a:latin typeface="Franklin Gothic Demi Cond" panose="020B0706030402020204" pitchFamily="34" charset="0"/>
              </a:rPr>
              <a:t>Alternator</a:t>
            </a:r>
          </a:p>
          <a:p>
            <a:r>
              <a:rPr lang="en-US" sz="2000" dirty="0">
                <a:solidFill>
                  <a:schemeClr val="tx1"/>
                </a:solidFill>
                <a:latin typeface="Franklin Gothic Demi Cond" panose="020B0706030402020204" pitchFamily="34" charset="0"/>
              </a:rPr>
              <a:t>Air Conditioners</a:t>
            </a:r>
          </a:p>
          <a:p>
            <a:r>
              <a:rPr lang="en-US" sz="2000" dirty="0">
                <a:solidFill>
                  <a:schemeClr val="tx1"/>
                </a:solidFill>
                <a:latin typeface="Franklin Gothic Demi Cond" panose="020B0706030402020204" pitchFamily="34" charset="0"/>
              </a:rPr>
              <a:t>Evaporators</a:t>
            </a:r>
          </a:p>
          <a:p>
            <a:r>
              <a:rPr lang="en-US" sz="2000" dirty="0">
                <a:solidFill>
                  <a:schemeClr val="tx1"/>
                </a:solidFill>
                <a:latin typeface="Franklin Gothic Demi Cond" panose="020B0706030402020204" pitchFamily="34" charset="0"/>
              </a:rPr>
              <a:t>Shock Absorbers</a:t>
            </a:r>
          </a:p>
          <a:p>
            <a:r>
              <a:rPr lang="en-US" sz="2000" dirty="0">
                <a:solidFill>
                  <a:schemeClr val="tx1"/>
                </a:solidFill>
                <a:latin typeface="Franklin Gothic Demi Cond" panose="020B0706030402020204" pitchFamily="34" charset="0"/>
              </a:rPr>
              <a:t>Radiators</a:t>
            </a:r>
          </a:p>
          <a:p>
            <a:r>
              <a:rPr lang="en-US" sz="2000" dirty="0">
                <a:solidFill>
                  <a:schemeClr val="tx1"/>
                </a:solidFill>
                <a:latin typeface="Franklin Gothic Demi Cond" panose="020B0706030402020204" pitchFamily="34" charset="0"/>
              </a:rPr>
              <a:t>Wiring Harness</a:t>
            </a:r>
          </a:p>
          <a:p>
            <a:r>
              <a:rPr lang="en-US" sz="2000" dirty="0">
                <a:solidFill>
                  <a:schemeClr val="tx1"/>
                </a:solidFill>
                <a:latin typeface="Franklin Gothic Demi Cond" panose="020B0706030402020204" pitchFamily="34" charset="0"/>
              </a:rPr>
              <a:t>Lamps (LED/Halogen Type)</a:t>
            </a:r>
          </a:p>
          <a:p>
            <a:r>
              <a:rPr lang="en-US" sz="2000" dirty="0">
                <a:solidFill>
                  <a:schemeClr val="tx1"/>
                </a:solidFill>
                <a:latin typeface="Franklin Gothic Demi Cond" panose="020B0706030402020204" pitchFamily="34" charset="0"/>
              </a:rPr>
              <a:t>Bumpers</a:t>
            </a:r>
          </a:p>
          <a:p>
            <a:r>
              <a:rPr lang="en-US" sz="2000" dirty="0">
                <a:solidFill>
                  <a:schemeClr val="tx1"/>
                </a:solidFill>
                <a:latin typeface="Franklin Gothic Demi Cond" panose="020B0706030402020204" pitchFamily="34" charset="0"/>
              </a:rPr>
              <a:t>Front Grill/Resin Parts</a:t>
            </a:r>
          </a:p>
          <a:p>
            <a:r>
              <a:rPr lang="en-US" sz="2000" dirty="0">
                <a:solidFill>
                  <a:schemeClr val="tx1"/>
                </a:solidFill>
                <a:latin typeface="Franklin Gothic Demi Cond" panose="020B0706030402020204" pitchFamily="34" charset="0"/>
              </a:rPr>
              <a:t>Seat Belts</a:t>
            </a:r>
          </a:p>
          <a:p>
            <a:r>
              <a:rPr lang="en-US" sz="2000" dirty="0">
                <a:solidFill>
                  <a:schemeClr val="tx1"/>
                </a:solidFill>
                <a:latin typeface="Franklin Gothic Demi Cond" panose="020B0706030402020204" pitchFamily="34" charset="0"/>
              </a:rPr>
              <a:t>Instrument Panel</a:t>
            </a:r>
          </a:p>
          <a:p>
            <a:r>
              <a:rPr lang="en-US" sz="2000" dirty="0" err="1">
                <a:solidFill>
                  <a:schemeClr val="tx1"/>
                </a:solidFill>
                <a:latin typeface="Franklin Gothic Demi Cond" panose="020B0706030402020204" pitchFamily="34" charset="0"/>
              </a:rPr>
              <a:t>Tyres</a:t>
            </a:r>
            <a:endParaRPr lang="en-US" sz="2000" dirty="0">
              <a:solidFill>
                <a:schemeClr val="tx1"/>
              </a:solidFill>
              <a:latin typeface="Franklin Gothic Demi Cond" panose="020B0706030402020204" pitchFamily="34" charset="0"/>
            </a:endParaRPr>
          </a:p>
          <a:p>
            <a:r>
              <a:rPr lang="en-US" sz="2000" dirty="0">
                <a:solidFill>
                  <a:schemeClr val="tx1"/>
                </a:solidFill>
                <a:latin typeface="Franklin Gothic Demi Cond" panose="020B0706030402020204" pitchFamily="34" charset="0"/>
              </a:rPr>
              <a:t>Rubber Hoses/Tubes</a:t>
            </a:r>
          </a:p>
          <a:p>
            <a:r>
              <a:rPr lang="en-US" sz="2000" dirty="0">
                <a:solidFill>
                  <a:schemeClr val="tx1"/>
                </a:solidFill>
                <a:latin typeface="Franklin Gothic Demi Cond" panose="020B0706030402020204" pitchFamily="34" charset="0"/>
              </a:rPr>
              <a:t>Steel Tubes</a:t>
            </a:r>
          </a:p>
          <a:p>
            <a:r>
              <a:rPr lang="en-US" sz="2000" dirty="0">
                <a:solidFill>
                  <a:schemeClr val="tx1"/>
                </a:solidFill>
                <a:latin typeface="Franklin Gothic Demi Cond" panose="020B0706030402020204" pitchFamily="34" charset="0"/>
              </a:rPr>
              <a:t>Audio/Navigation</a:t>
            </a:r>
          </a:p>
          <a:p>
            <a:r>
              <a:rPr lang="en-US" sz="2000" dirty="0">
                <a:solidFill>
                  <a:schemeClr val="tx1"/>
                </a:solidFill>
                <a:latin typeface="Franklin Gothic Demi Cond" panose="020B0706030402020204" pitchFamily="34" charset="0"/>
              </a:rPr>
              <a:t>Speakers</a:t>
            </a:r>
          </a:p>
          <a:p>
            <a:r>
              <a:rPr lang="en-US" sz="2000" dirty="0">
                <a:solidFill>
                  <a:schemeClr val="tx1"/>
                </a:solidFill>
                <a:latin typeface="Franklin Gothic Demi Cond" panose="020B0706030402020204" pitchFamily="34" charset="0"/>
              </a:rPr>
              <a:t>Batteries</a:t>
            </a:r>
          </a:p>
          <a:p>
            <a:r>
              <a:rPr lang="en-US" sz="2000" dirty="0">
                <a:solidFill>
                  <a:schemeClr val="tx1"/>
                </a:solidFill>
                <a:latin typeface="Franklin Gothic Demi Cond" panose="020B0706030402020204" pitchFamily="34" charset="0"/>
              </a:rPr>
              <a:t>Seats</a:t>
            </a:r>
          </a:p>
          <a:p>
            <a:r>
              <a:rPr lang="en-US" sz="2000" dirty="0">
                <a:solidFill>
                  <a:schemeClr val="tx1"/>
                </a:solidFill>
                <a:latin typeface="Franklin Gothic Demi Cond" panose="020B0706030402020204" pitchFamily="34" charset="0"/>
              </a:rPr>
              <a:t>Steering Wheels</a:t>
            </a:r>
          </a:p>
          <a:p>
            <a:r>
              <a:rPr lang="en-US" sz="2000" dirty="0">
                <a:solidFill>
                  <a:schemeClr val="tx1"/>
                </a:solidFill>
                <a:latin typeface="Franklin Gothic Demi Cond" panose="020B0706030402020204" pitchFamily="34" charset="0"/>
              </a:rPr>
              <a:t>Rims</a:t>
            </a:r>
          </a:p>
          <a:p>
            <a:r>
              <a:rPr lang="en-US" sz="2000" dirty="0">
                <a:solidFill>
                  <a:schemeClr val="tx1"/>
                </a:solidFill>
                <a:latin typeface="Franklin Gothic Demi Cond" panose="020B0706030402020204" pitchFamily="34" charset="0"/>
              </a:rPr>
              <a:t>Center Console</a:t>
            </a:r>
          </a:p>
          <a:p>
            <a:r>
              <a:rPr lang="en-US" sz="2000" dirty="0">
                <a:solidFill>
                  <a:schemeClr val="tx1"/>
                </a:solidFill>
                <a:latin typeface="Franklin Gothic Demi Cond" panose="020B0706030402020204" pitchFamily="34" charset="0"/>
              </a:rPr>
              <a:t>Door Trims</a:t>
            </a:r>
          </a:p>
          <a:p>
            <a:r>
              <a:rPr lang="en-US" sz="2000" dirty="0">
                <a:solidFill>
                  <a:schemeClr val="tx1"/>
                </a:solidFill>
                <a:latin typeface="Franklin Gothic Demi Cond" panose="020B0706030402020204" pitchFamily="34" charset="0"/>
              </a:rPr>
              <a:t>Window Regulators</a:t>
            </a:r>
          </a:p>
          <a:p>
            <a:r>
              <a:rPr lang="en-US" sz="2000" dirty="0">
                <a:solidFill>
                  <a:schemeClr val="tx1"/>
                </a:solidFill>
                <a:latin typeface="Franklin Gothic Demi Cond" panose="020B0706030402020204" pitchFamily="34" charset="0"/>
              </a:rPr>
              <a:t>Door Handles</a:t>
            </a:r>
          </a:p>
          <a:p>
            <a:r>
              <a:rPr lang="en-US" sz="2000" dirty="0">
                <a:solidFill>
                  <a:schemeClr val="tx1"/>
                </a:solidFill>
                <a:latin typeface="Franklin Gothic Demi Cond" panose="020B0706030402020204" pitchFamily="34" charset="0"/>
              </a:rPr>
              <a:t>Exhaust Muffler</a:t>
            </a:r>
          </a:p>
          <a:p>
            <a:r>
              <a:rPr lang="en-US" sz="2000" dirty="0">
                <a:solidFill>
                  <a:schemeClr val="tx1"/>
                </a:solidFill>
                <a:latin typeface="Franklin Gothic Demi Cond" panose="020B0706030402020204" pitchFamily="34" charset="0"/>
              </a:rPr>
              <a:t>Hilux Frame/Chassis</a:t>
            </a:r>
          </a:p>
          <a:p>
            <a:r>
              <a:rPr lang="en-US" sz="2000" dirty="0">
                <a:solidFill>
                  <a:schemeClr val="tx1"/>
                </a:solidFill>
                <a:latin typeface="Franklin Gothic Demi Cond" panose="020B0706030402020204" pitchFamily="34" charset="0"/>
              </a:rPr>
              <a:t>Steel Rims</a:t>
            </a:r>
          </a:p>
          <a:p>
            <a:r>
              <a:rPr lang="en-US" sz="2000" dirty="0">
                <a:solidFill>
                  <a:schemeClr val="tx1"/>
                </a:solidFill>
                <a:latin typeface="Franklin Gothic Demi Cond" panose="020B0706030402020204" pitchFamily="34" charset="0"/>
              </a:rPr>
              <a:t>Glass Wind Shield </a:t>
            </a:r>
            <a:r>
              <a:rPr lang="en-US" sz="1600" dirty="0">
                <a:solidFill>
                  <a:schemeClr val="tx1"/>
                </a:solidFill>
                <a:latin typeface="Franklin Gothic Demi Cond" panose="020B0706030402020204" pitchFamily="34" charset="0"/>
              </a:rPr>
              <a:t>(Under Study)</a:t>
            </a:r>
            <a:endParaRPr lang="en-US" sz="2000" dirty="0">
              <a:solidFill>
                <a:schemeClr val="tx1"/>
              </a:solidFill>
              <a:latin typeface="Franklin Gothic Demi Cond" panose="020B0706030402020204" pitchFamily="34" charset="0"/>
            </a:endParaRPr>
          </a:p>
          <a:p>
            <a:r>
              <a:rPr lang="en-US" sz="2000" dirty="0">
                <a:solidFill>
                  <a:schemeClr val="tx1"/>
                </a:solidFill>
                <a:latin typeface="Franklin Gothic Demi Cond" panose="020B0706030402020204" pitchFamily="34" charset="0"/>
              </a:rPr>
              <a:t>Glass Door Windows</a:t>
            </a:r>
          </a:p>
          <a:p>
            <a:r>
              <a:rPr lang="en-US" sz="2000" dirty="0">
                <a:solidFill>
                  <a:schemeClr val="tx1"/>
                </a:solidFill>
                <a:latin typeface="Franklin Gothic Demi Cond" panose="020B0706030402020204" pitchFamily="34" charset="0"/>
              </a:rPr>
              <a:t>Fuel Tank Steel Type</a:t>
            </a:r>
          </a:p>
          <a:p>
            <a:r>
              <a:rPr lang="en-US" sz="2000" dirty="0">
                <a:solidFill>
                  <a:schemeClr val="tx1"/>
                </a:solidFill>
                <a:latin typeface="Franklin Gothic Demi Cond" panose="020B0706030402020204" pitchFamily="34" charset="0"/>
              </a:rPr>
              <a:t>Oil Filter</a:t>
            </a:r>
          </a:p>
          <a:p>
            <a:r>
              <a:rPr lang="en-US" sz="2000" dirty="0">
                <a:solidFill>
                  <a:schemeClr val="tx1"/>
                </a:solidFill>
                <a:latin typeface="Franklin Gothic Demi Cond" panose="020B0706030402020204" pitchFamily="34" charset="0"/>
              </a:rPr>
              <a:t>Doors</a:t>
            </a:r>
          </a:p>
          <a:p>
            <a:r>
              <a:rPr lang="en-US" sz="2000" dirty="0">
                <a:solidFill>
                  <a:schemeClr val="tx1"/>
                </a:solidFill>
                <a:latin typeface="Franklin Gothic Demi Cond" panose="020B0706030402020204" pitchFamily="34" charset="0"/>
              </a:rPr>
              <a:t>Hoods</a:t>
            </a:r>
          </a:p>
          <a:p>
            <a:r>
              <a:rPr lang="en-US" sz="2000" dirty="0">
                <a:solidFill>
                  <a:schemeClr val="tx1"/>
                </a:solidFill>
                <a:latin typeface="Franklin Gothic Demi Cond" panose="020B0706030402020204" pitchFamily="34" charset="0"/>
              </a:rPr>
              <a:t>Luggage</a:t>
            </a:r>
          </a:p>
          <a:p>
            <a:r>
              <a:rPr lang="en-US" sz="2000" dirty="0">
                <a:solidFill>
                  <a:schemeClr val="tx1"/>
                </a:solidFill>
                <a:latin typeface="Franklin Gothic Demi Cond" panose="020B0706030402020204" pitchFamily="34" charset="0"/>
              </a:rPr>
              <a:t>Skin Panels</a:t>
            </a:r>
          </a:p>
          <a:p>
            <a:pPr lvl="1"/>
            <a:r>
              <a:rPr lang="en-US" sz="1600" dirty="0">
                <a:solidFill>
                  <a:schemeClr val="tx1"/>
                </a:solidFill>
                <a:latin typeface="Franklin Gothic Demi Cond" panose="020B0706030402020204" pitchFamily="34" charset="0"/>
              </a:rPr>
              <a:t>Roof</a:t>
            </a:r>
          </a:p>
          <a:p>
            <a:pPr lvl="1"/>
            <a:r>
              <a:rPr lang="en-US" sz="1600" dirty="0">
                <a:solidFill>
                  <a:schemeClr val="tx1"/>
                </a:solidFill>
                <a:latin typeface="Franklin Gothic Demi Cond" panose="020B0706030402020204" pitchFamily="34" charset="0"/>
              </a:rPr>
              <a:t>Hood/Bonnet</a:t>
            </a:r>
          </a:p>
          <a:p>
            <a:pPr lvl="1"/>
            <a:r>
              <a:rPr lang="en-US" sz="1600" dirty="0">
                <a:solidFill>
                  <a:schemeClr val="tx1"/>
                </a:solidFill>
                <a:latin typeface="Franklin Gothic Demi Cond" panose="020B0706030402020204" pitchFamily="34" charset="0"/>
              </a:rPr>
              <a:t>Lugg Door</a:t>
            </a:r>
          </a:p>
          <a:p>
            <a:pPr lvl="1"/>
            <a:r>
              <a:rPr lang="en-US" sz="1600" dirty="0">
                <a:solidFill>
                  <a:schemeClr val="tx1"/>
                </a:solidFill>
                <a:latin typeface="Franklin Gothic Demi Cond" panose="020B0706030402020204" pitchFamily="34" charset="0"/>
              </a:rPr>
              <a:t>Side Door (all)</a:t>
            </a:r>
          </a:p>
          <a:p>
            <a:pPr lvl="1"/>
            <a:r>
              <a:rPr lang="en-US" sz="1600" dirty="0">
                <a:solidFill>
                  <a:schemeClr val="tx1"/>
                </a:solidFill>
                <a:latin typeface="Franklin Gothic Demi Cond" panose="020B0706030402020204" pitchFamily="34" charset="0"/>
              </a:rPr>
              <a:t>Side Panels</a:t>
            </a:r>
          </a:p>
          <a:p>
            <a:pPr lvl="1"/>
            <a:r>
              <a:rPr lang="en-US" sz="1600" dirty="0">
                <a:solidFill>
                  <a:schemeClr val="tx1"/>
                </a:solidFill>
                <a:latin typeface="Franklin Gothic Demi Cond" panose="020B0706030402020204" pitchFamily="34" charset="0"/>
              </a:rPr>
              <a:t>Floor CTR</a:t>
            </a:r>
          </a:p>
          <a:p>
            <a:pPr lvl="1"/>
            <a:r>
              <a:rPr lang="en-US" sz="1600" dirty="0">
                <a:solidFill>
                  <a:schemeClr val="tx1"/>
                </a:solidFill>
                <a:latin typeface="Franklin Gothic Demi Cond" panose="020B0706030402020204" pitchFamily="34" charset="0"/>
              </a:rPr>
              <a:t>Floor Fr</a:t>
            </a:r>
          </a:p>
          <a:p>
            <a:pPr lvl="1"/>
            <a:r>
              <a:rPr lang="en-US" sz="1600" dirty="0">
                <a:solidFill>
                  <a:schemeClr val="tx1"/>
                </a:solidFill>
                <a:latin typeface="Franklin Gothic Demi Cond" panose="020B0706030402020204" pitchFamily="34" charset="0"/>
              </a:rPr>
              <a:t>Floor RR</a:t>
            </a:r>
          </a:p>
          <a:p>
            <a:pPr lvl="1"/>
            <a:r>
              <a:rPr lang="en-US" sz="1600" dirty="0">
                <a:solidFill>
                  <a:schemeClr val="tx1"/>
                </a:solidFill>
                <a:latin typeface="Franklin Gothic Demi Cond" panose="020B0706030402020204" pitchFamily="34" charset="0"/>
              </a:rPr>
              <a:t>Dash Panel</a:t>
            </a:r>
          </a:p>
          <a:p>
            <a:r>
              <a:rPr lang="en-US" sz="2000" dirty="0">
                <a:solidFill>
                  <a:schemeClr val="tx1"/>
                </a:solidFill>
                <a:latin typeface="Franklin Gothic Demi Cond" panose="020B0706030402020204" pitchFamily="34" charset="0"/>
              </a:rPr>
              <a:t>Cross Members</a:t>
            </a:r>
          </a:p>
          <a:p>
            <a:r>
              <a:rPr lang="en-US" sz="2000" dirty="0">
                <a:solidFill>
                  <a:schemeClr val="tx1"/>
                </a:solidFill>
                <a:latin typeface="Franklin Gothic Demi Cond" panose="020B0706030402020204" pitchFamily="34" charset="0"/>
              </a:rPr>
              <a:t>Side Sills</a:t>
            </a:r>
          </a:p>
          <a:p>
            <a:endParaRPr lang="en-US" sz="2000" dirty="0">
              <a:solidFill>
                <a:schemeClr val="tx1"/>
              </a:solidFill>
              <a:latin typeface="Franklin Gothic Demi Cond" panose="020B0706030402020204" pitchFamily="34" charset="0"/>
            </a:endParaRPr>
          </a:p>
          <a:p>
            <a:endParaRPr lang="en-US" sz="2000" dirty="0">
              <a:solidFill>
                <a:schemeClr val="tx1"/>
              </a:solidFill>
              <a:latin typeface="Franklin Gothic Demi Cond" panose="020B0706030402020204" pitchFamily="34" charset="0"/>
            </a:endParaRPr>
          </a:p>
          <a:p>
            <a:endParaRPr lang="en-US" sz="2000" dirty="0">
              <a:solidFill>
                <a:schemeClr val="tx1"/>
              </a:solidFill>
              <a:latin typeface="Franklin Gothic Demi Cond" panose="020B07060304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8EC084A-8797-4D05-B2E0-6D57DC6C58DC}"/>
              </a:ext>
            </a:extLst>
          </p:cNvPr>
          <p:cNvCxnSpPr/>
          <p:nvPr/>
        </p:nvCxnSpPr>
        <p:spPr>
          <a:xfrm>
            <a:off x="0" y="686952"/>
            <a:ext cx="12192000" cy="0"/>
          </a:xfrm>
          <a:prstGeom prst="line">
            <a:avLst/>
          </a:prstGeom>
          <a:ln w="381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1C814AE-7C0A-4FA7-8E19-E581E9C73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94686" y="6400738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22E8AC-C481-4446-967F-0F5EB71500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Action Button: Go Home 8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87CEA79D-AB7E-4536-B580-CF847E425ED5}"/>
              </a:ext>
            </a:extLst>
          </p:cNvPr>
          <p:cNvSpPr/>
          <p:nvPr/>
        </p:nvSpPr>
        <p:spPr>
          <a:xfrm>
            <a:off x="11669086" y="117446"/>
            <a:ext cx="310393" cy="26005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51122D-1FBC-06AC-03CC-DA92A9CEB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7458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4371" name="Picture 3"/>
          <p:cNvPicPr>
            <a:picLocks noChangeAspect="1" noChangeArrowheads="1"/>
          </p:cNvPicPr>
          <p:nvPr/>
        </p:nvPicPr>
        <p:blipFill>
          <a:blip r:embed="rId2"/>
          <a:srcRect l="20508" t="20183" r="20020" b="20964"/>
          <a:stretch>
            <a:fillRect/>
          </a:stretch>
        </p:blipFill>
        <p:spPr bwMode="auto">
          <a:xfrm>
            <a:off x="4495800" y="723330"/>
            <a:ext cx="6076950" cy="5036021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ffectLst/>
        </p:spPr>
      </p:pic>
      <p:pic>
        <p:nvPicPr>
          <p:cNvPr id="954372" name="Picture 4" descr="int13thum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0201" y="2016028"/>
            <a:ext cx="2620963" cy="2843213"/>
          </a:xfrm>
          <a:prstGeom prst="rect">
            <a:avLst/>
          </a:prstGeom>
          <a:noFill/>
        </p:spPr>
      </p:pic>
      <p:sp>
        <p:nvSpPr>
          <p:cNvPr id="954373" name="Text Box 5"/>
          <p:cNvSpPr txBox="1">
            <a:spLocks noChangeArrowheads="1"/>
          </p:cNvSpPr>
          <p:nvPr/>
        </p:nvSpPr>
        <p:spPr bwMode="auto">
          <a:xfrm>
            <a:off x="1676401" y="993004"/>
            <a:ext cx="2506663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>
                <a:latin typeface="Franklin Gothic Demi Cond" panose="020B0706030402020204" pitchFamily="34" charset="0"/>
              </a:rPr>
              <a:t>One can think </a:t>
            </a:r>
          </a:p>
          <a:p>
            <a:pPr algn="ctr">
              <a:spcBef>
                <a:spcPct val="50000"/>
              </a:spcBef>
            </a:pPr>
            <a:r>
              <a:rPr lang="en-US" sz="2000" b="1" dirty="0">
                <a:latin typeface="Franklin Gothic Demi Cond" panose="020B0706030402020204" pitchFamily="34" charset="0"/>
              </a:rPr>
              <a:t>Seat is a part</a:t>
            </a:r>
          </a:p>
        </p:txBody>
      </p:sp>
      <p:sp>
        <p:nvSpPr>
          <p:cNvPr id="954374" name="AutoShape 6"/>
          <p:cNvSpPr>
            <a:spLocks noChangeArrowheads="1"/>
          </p:cNvSpPr>
          <p:nvPr/>
        </p:nvSpPr>
        <p:spPr bwMode="auto">
          <a:xfrm>
            <a:off x="4178301" y="3990976"/>
            <a:ext cx="530225" cy="295275"/>
          </a:xfrm>
          <a:prstGeom prst="rightArrow">
            <a:avLst>
              <a:gd name="adj1" fmla="val 50000"/>
              <a:gd name="adj2" fmla="val 44892"/>
            </a:avLst>
          </a:prstGeom>
          <a:solidFill>
            <a:srgbClr val="FFFF00"/>
          </a:solidFill>
          <a:ln w="9525" algn="ctr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954375" name="Text Box 7"/>
          <p:cNvSpPr txBox="1">
            <a:spLocks noChangeArrowheads="1"/>
          </p:cNvSpPr>
          <p:nvPr/>
        </p:nvSpPr>
        <p:spPr bwMode="auto">
          <a:xfrm>
            <a:off x="4713289" y="906365"/>
            <a:ext cx="3552825" cy="33655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anchor="ctr" anchorCtr="1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/>
              <a:t>Exploded View of Seat Assembly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676401" y="4956891"/>
            <a:ext cx="2506663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500" b="1" dirty="0">
                <a:latin typeface="Franklin Gothic Demi Cond" panose="020B0706030402020204" pitchFamily="34" charset="0"/>
              </a:rPr>
              <a:t>Being made collectively by </a:t>
            </a:r>
            <a:r>
              <a:rPr lang="en-US" sz="1500" b="1" dirty="0" err="1">
                <a:latin typeface="Franklin Gothic Demi Cond" panose="020B0706030402020204" pitchFamily="34" charset="0"/>
              </a:rPr>
              <a:t>Procon</a:t>
            </a:r>
            <a:r>
              <a:rPr lang="en-US" sz="1500" b="1" dirty="0">
                <a:latin typeface="Franklin Gothic Demi Cond" panose="020B0706030402020204" pitchFamily="34" charset="0"/>
              </a:rPr>
              <a:t>, </a:t>
            </a:r>
            <a:r>
              <a:rPr lang="en-US" sz="1500" b="1" dirty="0" err="1">
                <a:latin typeface="Franklin Gothic Demi Cond" panose="020B0706030402020204" pitchFamily="34" charset="0"/>
              </a:rPr>
              <a:t>Razi</a:t>
            </a:r>
            <a:r>
              <a:rPr lang="en-US" sz="1500" b="1" dirty="0">
                <a:latin typeface="Franklin Gothic Demi Cond" panose="020B0706030402020204" pitchFamily="34" charset="0"/>
              </a:rPr>
              <a:t> Sons and TB.</a:t>
            </a:r>
          </a:p>
        </p:txBody>
      </p:sp>
      <p:sp>
        <p:nvSpPr>
          <p:cNvPr id="9" name="Rectangle 8"/>
          <p:cNvSpPr/>
          <p:nvPr/>
        </p:nvSpPr>
        <p:spPr>
          <a:xfrm>
            <a:off x="1" y="-6350"/>
            <a:ext cx="10485782" cy="6303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Franklin Gothic Demi Cond" panose="020B0706030402020204" pitchFamily="34" charset="0"/>
              </a:rPr>
              <a:t>Definition Of Part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DE97F81-7392-4643-9345-7E392350C7C4}"/>
              </a:ext>
            </a:extLst>
          </p:cNvPr>
          <p:cNvCxnSpPr/>
          <p:nvPr/>
        </p:nvCxnSpPr>
        <p:spPr>
          <a:xfrm>
            <a:off x="0" y="621800"/>
            <a:ext cx="12192000" cy="0"/>
          </a:xfrm>
          <a:prstGeom prst="line">
            <a:avLst/>
          </a:prstGeom>
          <a:ln w="381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2CAB442D-E206-49B0-812E-E833939DC13C}"/>
              </a:ext>
            </a:extLst>
          </p:cNvPr>
          <p:cNvSpPr txBox="1"/>
          <p:nvPr/>
        </p:nvSpPr>
        <p:spPr>
          <a:xfrm>
            <a:off x="2488390" y="6097522"/>
            <a:ext cx="67248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Franklin Gothic Demi Cond" panose="020B0706030402020204" pitchFamily="34" charset="0"/>
              </a:rPr>
              <a:t>One Seat set in a vehicle comprise with </a:t>
            </a:r>
            <a:r>
              <a:rPr lang="en-US" sz="2800" b="1" dirty="0">
                <a:solidFill>
                  <a:srgbClr val="FF0000"/>
                </a:solidFill>
                <a:latin typeface="Franklin Gothic Demi Cond" panose="020B0706030402020204" pitchFamily="34" charset="0"/>
              </a:rPr>
              <a:t>520</a:t>
            </a:r>
            <a:r>
              <a:rPr lang="en-US" sz="2400" dirty="0">
                <a:latin typeface="Franklin Gothic Demi Cond" panose="020B0706030402020204" pitchFamily="34" charset="0"/>
              </a:rPr>
              <a:t> No of Parts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14F2A3-5112-49FF-95B7-A4CF8237F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2E8AC-C481-4446-967F-0F5EB715003A}" type="slidenum">
              <a:rPr lang="en-US" smtClean="0"/>
              <a:t>7</a:t>
            </a:fld>
            <a:endParaRPr lang="en-US"/>
          </a:p>
        </p:txBody>
      </p:sp>
      <p:sp>
        <p:nvSpPr>
          <p:cNvPr id="12" name="Action Button: Go Home 11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8D4934D6-2225-4623-8DB9-001B6AA96ACC}"/>
              </a:ext>
            </a:extLst>
          </p:cNvPr>
          <p:cNvSpPr/>
          <p:nvPr/>
        </p:nvSpPr>
        <p:spPr>
          <a:xfrm>
            <a:off x="11669086" y="117446"/>
            <a:ext cx="310393" cy="26005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4E9F57-702D-FF72-739C-0456F727E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8180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AECB31-61EA-24C0-3FC3-ACCC85CE7E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13">
            <a:extLst>
              <a:ext uri="{FF2B5EF4-FFF2-40B4-BE49-F238E27FC236}">
                <a16:creationId xmlns:a16="http://schemas.microsoft.com/office/drawing/2014/main" id="{8857451C-A5E3-409F-D281-E53FBA8C3EDA}"/>
              </a:ext>
            </a:extLst>
          </p:cNvPr>
          <p:cNvSpPr txBox="1"/>
          <p:nvPr/>
        </p:nvSpPr>
        <p:spPr>
          <a:xfrm>
            <a:off x="178676" y="-8879"/>
            <a:ext cx="12191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altLang="zh-CN" sz="3600" b="1" dirty="0">
                <a:solidFill>
                  <a:srgbClr val="002060"/>
                </a:solidFill>
                <a:latin typeface="Franklin Gothic Demi Cond" panose="020B0706030402020204" pitchFamily="34" charset="0"/>
                <a:ea typeface="微软雅黑" panose="020B0503020204020204" charset="-122"/>
                <a:cs typeface="Arial" panose="020B0604020202020204" pitchFamily="34" charset="0"/>
              </a:rPr>
              <a:t>REGIONAL TARIFF COMPARISONS</a:t>
            </a:r>
          </a:p>
        </p:txBody>
      </p:sp>
      <p:sp>
        <p:nvSpPr>
          <p:cNvPr id="7" name="矩形 12">
            <a:extLst>
              <a:ext uri="{FF2B5EF4-FFF2-40B4-BE49-F238E27FC236}">
                <a16:creationId xmlns:a16="http://schemas.microsoft.com/office/drawing/2014/main" id="{1B6C8F50-66E8-52E7-4F1E-3138FF13855D}"/>
              </a:ext>
            </a:extLst>
          </p:cNvPr>
          <p:cNvSpPr/>
          <p:nvPr/>
        </p:nvSpPr>
        <p:spPr>
          <a:xfrm>
            <a:off x="3517603" y="762172"/>
            <a:ext cx="8341658" cy="70340"/>
          </a:xfrm>
          <a:prstGeom prst="rect">
            <a:avLst/>
          </a:prstGeom>
          <a:solidFill>
            <a:srgbClr val="25B1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noAutofit/>
          </a:bodyPr>
          <a:lstStyle/>
          <a:p>
            <a:pPr algn="ctr">
              <a:defRPr/>
            </a:pPr>
            <a:endParaRPr kumimoji="1" lang="zh-CN" altLang="en-US" sz="4000">
              <a:solidFill>
                <a:prstClr val="white"/>
              </a:solidFill>
            </a:endParaRPr>
          </a:p>
        </p:txBody>
      </p:sp>
      <p:sp>
        <p:nvSpPr>
          <p:cNvPr id="8" name="矩形 16">
            <a:extLst>
              <a:ext uri="{FF2B5EF4-FFF2-40B4-BE49-F238E27FC236}">
                <a16:creationId xmlns:a16="http://schemas.microsoft.com/office/drawing/2014/main" id="{6B622112-5A5D-AA87-FFA2-14E5B4CC4931}"/>
              </a:ext>
            </a:extLst>
          </p:cNvPr>
          <p:cNvSpPr/>
          <p:nvPr/>
        </p:nvSpPr>
        <p:spPr>
          <a:xfrm>
            <a:off x="1097131" y="760293"/>
            <a:ext cx="2420472" cy="69822"/>
          </a:xfrm>
          <a:prstGeom prst="rect">
            <a:avLst/>
          </a:prstGeom>
          <a:solidFill>
            <a:srgbClr val="121E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noAutofit/>
          </a:bodyPr>
          <a:lstStyle/>
          <a:p>
            <a:pPr algn="ctr">
              <a:defRPr/>
            </a:pPr>
            <a:endParaRPr kumimoji="1" lang="zh-CN" altLang="en-US" sz="4000">
              <a:solidFill>
                <a:prstClr val="white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7690B66-EFEB-B713-8A2F-4851FEB08A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202" y="1095049"/>
            <a:ext cx="11431595" cy="4667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41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632E78-54F6-7087-AC72-B0DA689CB5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A76775B-5AE7-5AF2-1B7C-707B64B2420C}"/>
              </a:ext>
            </a:extLst>
          </p:cNvPr>
          <p:cNvSpPr/>
          <p:nvPr/>
        </p:nvSpPr>
        <p:spPr>
          <a:xfrm>
            <a:off x="7309" y="1454031"/>
            <a:ext cx="121920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</a:rPr>
              <a:t>Status </a:t>
            </a:r>
            <a:r>
              <a:rPr lang="en-US" sz="2800" b="1" dirty="0">
                <a:solidFill>
                  <a:prstClr val="black"/>
                </a:solidFill>
                <a:latin typeface="Franklin Gothic Demi Cond" panose="020B0706030402020204" pitchFamily="34" charset="0"/>
              </a:rPr>
              <a:t>Q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</a:rPr>
              <a:t>uo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</a:rPr>
              <a:t>: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</a:rPr>
              <a:t>"the existing state of affairs" or "the current situation“</a:t>
            </a:r>
          </a:p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sz="2800" b="1" dirty="0">
                <a:solidFill>
                  <a:prstClr val="black"/>
                </a:solidFill>
                <a:latin typeface="Franklin Gothic Demi Cond" panose="020B0706030402020204" pitchFamily="34" charset="0"/>
              </a:rPr>
              <a:t>Safety &amp; security</a:t>
            </a:r>
          </a:p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sz="2800" b="1" dirty="0">
                <a:solidFill>
                  <a:prstClr val="black"/>
                </a:solidFill>
                <a:latin typeface="Franklin Gothic Demi Cond" panose="020B0706030402020204" pitchFamily="34" charset="0"/>
              </a:rPr>
              <a:t>Political stability</a:t>
            </a:r>
          </a:p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sz="2800" b="1" dirty="0">
                <a:solidFill>
                  <a:prstClr val="black"/>
                </a:solidFill>
                <a:latin typeface="Franklin Gothic Demi Cond" panose="020B0706030402020204" pitchFamily="34" charset="0"/>
              </a:rPr>
              <a:t>Policy consistency</a:t>
            </a:r>
          </a:p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sz="2800" b="1" dirty="0">
                <a:solidFill>
                  <a:prstClr val="black"/>
                </a:solidFill>
                <a:latin typeface="Franklin Gothic Demi Cond" panose="020B0706030402020204" pitchFamily="34" charset="0"/>
              </a:rPr>
              <a:t>Fixation on used cars</a:t>
            </a:r>
          </a:p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sz="2800" b="1" dirty="0">
                <a:solidFill>
                  <a:prstClr val="black"/>
                </a:solidFill>
                <a:latin typeface="Franklin Gothic Demi Cond" panose="020B0706030402020204" pitchFamily="34" charset="0"/>
              </a:rPr>
              <a:t>Regional benchmarking</a:t>
            </a:r>
          </a:p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sz="2800" b="1" dirty="0">
                <a:solidFill>
                  <a:prstClr val="black"/>
                </a:solidFill>
                <a:latin typeface="Franklin Gothic Demi Cond" panose="020B0706030402020204" pitchFamily="34" charset="0"/>
              </a:rPr>
              <a:t>Deep industry analysis &amp; long-term vision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C1E593D-34C9-91F9-14EA-F74B3C58032A}"/>
              </a:ext>
            </a:extLst>
          </p:cNvPr>
          <p:cNvSpPr/>
          <p:nvPr/>
        </p:nvSpPr>
        <p:spPr>
          <a:xfrm>
            <a:off x="-124771" y="4900474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</a:rPr>
              <a:t>We need Reforms, but for whom and to fix what!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Demi Cond" panose="020B07060304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5E10E7B-AF23-82E5-E95A-3C7439367904}"/>
              </a:ext>
            </a:extLst>
          </p:cNvPr>
          <p:cNvSpPr/>
          <p:nvPr/>
        </p:nvSpPr>
        <p:spPr>
          <a:xfrm>
            <a:off x="-2851" y="5612445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</a:rPr>
              <a:t>Nationalization in the 1970s was also a Reform….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Demi Cond" panose="020B07060304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537CC9-364E-919B-A95B-0FA3F2F2D136}"/>
              </a:ext>
            </a:extLst>
          </p:cNvPr>
          <p:cNvSpPr/>
          <p:nvPr/>
        </p:nvSpPr>
        <p:spPr>
          <a:xfrm>
            <a:off x="7309" y="6362032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</a:rPr>
              <a:t>What is our end-game?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6029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0E89D67EFFD3143A9FD3433FA044726" ma:contentTypeVersion="18" ma:contentTypeDescription="Create a new document." ma:contentTypeScope="" ma:versionID="57add8056d1a66434d7be98479ff6edb">
  <xsd:schema xmlns:xsd="http://www.w3.org/2001/XMLSchema" xmlns:xs="http://www.w3.org/2001/XMLSchema" xmlns:p="http://schemas.microsoft.com/office/2006/metadata/properties" xmlns:ns2="9f533c7d-8ea5-46ec-94df-2c4b08300d0d" xmlns:ns3="436ee46e-c420-4ce6-a79f-4eb4d3c8043e" targetNamespace="http://schemas.microsoft.com/office/2006/metadata/properties" ma:root="true" ma:fieldsID="fbd28c103f33aefd1d137da2aa0c35be" ns2:_="" ns3:_="">
    <xsd:import namespace="9f533c7d-8ea5-46ec-94df-2c4b08300d0d"/>
    <xsd:import namespace="436ee46e-c420-4ce6-a79f-4eb4d3c8043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533c7d-8ea5-46ec-94df-2c4b08300d0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3a729c5a-fa04-4e52-802a-afe0e5827de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6ee46e-c420-4ce6-a79f-4eb4d3c8043e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6e367c8f-b407-4225-a784-ff076d44722c}" ma:internalName="TaxCatchAll" ma:showField="CatchAllData" ma:web="436ee46e-c420-4ce6-a79f-4eb4d3c8043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f533c7d-8ea5-46ec-94df-2c4b08300d0d">
      <Terms xmlns="http://schemas.microsoft.com/office/infopath/2007/PartnerControls"/>
    </lcf76f155ced4ddcb4097134ff3c332f>
    <TaxCatchAll xmlns="436ee46e-c420-4ce6-a79f-4eb4d3c8043e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9488FA7-2E47-430B-BC36-33E5E7636A48}">
  <ds:schemaRefs>
    <ds:schemaRef ds:uri="436ee46e-c420-4ce6-a79f-4eb4d3c8043e"/>
    <ds:schemaRef ds:uri="9f533c7d-8ea5-46ec-94df-2c4b08300d0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FBDC96DF-2FD5-49C8-A1AD-3CBFAF98126F}">
  <ds:schemaRefs>
    <ds:schemaRef ds:uri="436ee46e-c420-4ce6-a79f-4eb4d3c8043e"/>
    <ds:schemaRef ds:uri="9f533c7d-8ea5-46ec-94df-2c4b08300d0d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C2669FC8-58F3-4B90-BA94-6318C531541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294</TotalTime>
  <Words>3083</Words>
  <Application>Microsoft Office PowerPoint</Application>
  <PresentationFormat>Widescreen</PresentationFormat>
  <Paragraphs>489</Paragraphs>
  <Slides>43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4" baseType="lpstr">
      <vt:lpstr>ADLaM Display</vt:lpstr>
      <vt:lpstr>Aharoni</vt:lpstr>
      <vt:lpstr>Aptos</vt:lpstr>
      <vt:lpstr>Aptos Display</vt:lpstr>
      <vt:lpstr>Arial</vt:lpstr>
      <vt:lpstr>Bodoni MT</vt:lpstr>
      <vt:lpstr>Calibri</vt:lpstr>
      <vt:lpstr>Franklin Gothic Demi Cond</vt:lpstr>
      <vt:lpstr>Impact</vt:lpstr>
      <vt:lpstr>Wingdings</vt:lpstr>
      <vt:lpstr>Office Theme</vt:lpstr>
      <vt:lpstr>The Road to Glory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Automobile Parts – A Global Perspective</vt:lpstr>
      <vt:lpstr>How India became a major exporter?</vt:lpstr>
      <vt:lpstr>Key Lessons for Pakistan</vt:lpstr>
      <vt:lpstr>Key Lessons for Pakistan</vt:lpstr>
      <vt:lpstr>Key Lessons for Pakistan</vt:lpstr>
      <vt:lpstr>PowerPoint Presentation</vt:lpstr>
      <vt:lpstr>Missing out on $131 billion export corridor</vt:lpstr>
      <vt:lpstr>Motorization Levels - a National Wakeup Call</vt:lpstr>
      <vt:lpstr>Aftersales Market – PKR 155 billion Goldmine</vt:lpstr>
      <vt:lpstr>PowerPoint Presentation</vt:lpstr>
      <vt:lpstr>PowerPoint Presentation</vt:lpstr>
      <vt:lpstr>Quality &amp; Technology Perception</vt:lpstr>
      <vt:lpstr>Quality &amp; Technology Perception</vt:lpstr>
      <vt:lpstr>Price &amp; Profit Myths</vt:lpstr>
      <vt:lpstr>Market Manipulation Myths</vt:lpstr>
      <vt:lpstr>Protectionism &amp; Policy Myths</vt:lpstr>
      <vt:lpstr>Import vs Local Manufacturing Myths</vt:lpstr>
      <vt:lpstr>PowerPoint Presentation</vt:lpstr>
      <vt:lpstr>Chronic Policy Inconsistency</vt:lpstr>
      <vt:lpstr>Used Car Imports</vt:lpstr>
      <vt:lpstr>Boom-Bust Cycles and Stagnation</vt:lpstr>
      <vt:lpstr>FDI Gap</vt:lpstr>
      <vt:lpstr>Lack of Credit Financing</vt:lpstr>
      <vt:lpstr>Terrorism, Security, and Perception Barriers</vt:lpstr>
      <vt:lpstr>Terrorism, Security, and Perception Barriers</vt:lpstr>
      <vt:lpstr>Other Challenges Affecting Export Competitiveness</vt:lpstr>
      <vt:lpstr>PowerPoint Presentation</vt:lpstr>
      <vt:lpstr>On IMF Prescriptions</vt:lpstr>
      <vt:lpstr>On National Tariff Policy 2025-30</vt:lpstr>
      <vt:lpstr>PowerPoint Presentation</vt:lpstr>
      <vt:lpstr>In Case the Industry Shuts Down…</vt:lpstr>
      <vt:lpstr>PowerPoint Presentation</vt:lpstr>
      <vt:lpstr>PAAPAM’s Strategic Recommendations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Farhan Bashir</dc:creator>
  <cp:lastModifiedBy>Aamir Allawala</cp:lastModifiedBy>
  <cp:revision>36</cp:revision>
  <dcterms:created xsi:type="dcterms:W3CDTF">2025-08-13T09:25:27Z</dcterms:created>
  <dcterms:modified xsi:type="dcterms:W3CDTF">2025-08-19T05:12:45Z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0x010100D0E89D67EFFD3143A9FD3433FA044726</vt:lpwstr>
  </property>
  <property fmtid="{D5CDD505-2E9C-101B-9397-08002B2CF9AE}" pid="3" name="MediaServiceImageTags">
    <vt:lpwstr/>
  </property>
</Properties>
</file>